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06" autoAdjust="0"/>
    <p:restoredTop sz="94660"/>
  </p:normalViewPr>
  <p:slideViewPr>
    <p:cSldViewPr snapToGrid="0">
      <p:cViewPr varScale="1">
        <p:scale>
          <a:sx n="72" d="100"/>
          <a:sy n="72" d="100"/>
        </p:scale>
        <p:origin x="67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809CD63-58D9-484D-8E37-EA62432F4D0B}"/>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2391525B-EE5D-46C9-BB20-9977C7F7768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891FA973-3E09-48C2-82AD-4BA2446D1D78}"/>
              </a:ext>
            </a:extLst>
          </p:cNvPr>
          <p:cNvSpPr>
            <a:spLocks noGrp="1"/>
          </p:cNvSpPr>
          <p:nvPr>
            <p:ph type="dt" sz="half" idx="10"/>
          </p:nvPr>
        </p:nvSpPr>
        <p:spPr/>
        <p:txBody>
          <a:bodyPr/>
          <a:lstStyle/>
          <a:p>
            <a:fld id="{6C827F0B-8635-4A7E-972A-5BD8A94232EE}" type="datetimeFigureOut">
              <a:rPr lang="tr-TR" smtClean="0"/>
              <a:t>2.02.2020</a:t>
            </a:fld>
            <a:endParaRPr lang="tr-TR"/>
          </a:p>
        </p:txBody>
      </p:sp>
      <p:sp>
        <p:nvSpPr>
          <p:cNvPr id="5" name="Alt Bilgi Yer Tutucusu 4">
            <a:extLst>
              <a:ext uri="{FF2B5EF4-FFF2-40B4-BE49-F238E27FC236}">
                <a16:creationId xmlns:a16="http://schemas.microsoft.com/office/drawing/2014/main" id="{DA412F1C-541C-40E9-8C06-28A4ECEA846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B89515C-CE4D-4635-A069-1BE3E35A2F33}"/>
              </a:ext>
            </a:extLst>
          </p:cNvPr>
          <p:cNvSpPr>
            <a:spLocks noGrp="1"/>
          </p:cNvSpPr>
          <p:nvPr>
            <p:ph type="sldNum" sz="quarter" idx="12"/>
          </p:nvPr>
        </p:nvSpPr>
        <p:spPr/>
        <p:txBody>
          <a:bodyPr/>
          <a:lstStyle/>
          <a:p>
            <a:fld id="{7428DADA-0FC6-4AAE-B334-D770DF5208C6}" type="slidenum">
              <a:rPr lang="tr-TR" smtClean="0"/>
              <a:t>‹#›</a:t>
            </a:fld>
            <a:endParaRPr lang="tr-TR"/>
          </a:p>
        </p:txBody>
      </p:sp>
    </p:spTree>
    <p:extLst>
      <p:ext uri="{BB962C8B-B14F-4D97-AF65-F5344CB8AC3E}">
        <p14:creationId xmlns:p14="http://schemas.microsoft.com/office/powerpoint/2010/main" val="3643183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5092883-BB93-4875-B411-FD37C154C53F}"/>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A0FFB23D-D2C0-41D4-9826-363DB4B4CC72}"/>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64194EB-9FD6-40FE-9140-DF3C2AA9709F}"/>
              </a:ext>
            </a:extLst>
          </p:cNvPr>
          <p:cNvSpPr>
            <a:spLocks noGrp="1"/>
          </p:cNvSpPr>
          <p:nvPr>
            <p:ph type="dt" sz="half" idx="10"/>
          </p:nvPr>
        </p:nvSpPr>
        <p:spPr/>
        <p:txBody>
          <a:bodyPr/>
          <a:lstStyle/>
          <a:p>
            <a:fld id="{6C827F0B-8635-4A7E-972A-5BD8A94232EE}" type="datetimeFigureOut">
              <a:rPr lang="tr-TR" smtClean="0"/>
              <a:t>2.02.2020</a:t>
            </a:fld>
            <a:endParaRPr lang="tr-TR"/>
          </a:p>
        </p:txBody>
      </p:sp>
      <p:sp>
        <p:nvSpPr>
          <p:cNvPr id="5" name="Alt Bilgi Yer Tutucusu 4">
            <a:extLst>
              <a:ext uri="{FF2B5EF4-FFF2-40B4-BE49-F238E27FC236}">
                <a16:creationId xmlns:a16="http://schemas.microsoft.com/office/drawing/2014/main" id="{063881DD-6A3F-434E-BE74-8D7144E5D8D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D0A1CC0-1703-4ACE-8781-7C2287870C8A}"/>
              </a:ext>
            </a:extLst>
          </p:cNvPr>
          <p:cNvSpPr>
            <a:spLocks noGrp="1"/>
          </p:cNvSpPr>
          <p:nvPr>
            <p:ph type="sldNum" sz="quarter" idx="12"/>
          </p:nvPr>
        </p:nvSpPr>
        <p:spPr/>
        <p:txBody>
          <a:bodyPr/>
          <a:lstStyle/>
          <a:p>
            <a:fld id="{7428DADA-0FC6-4AAE-B334-D770DF5208C6}" type="slidenum">
              <a:rPr lang="tr-TR" smtClean="0"/>
              <a:t>‹#›</a:t>
            </a:fld>
            <a:endParaRPr lang="tr-TR"/>
          </a:p>
        </p:txBody>
      </p:sp>
    </p:spTree>
    <p:extLst>
      <p:ext uri="{BB962C8B-B14F-4D97-AF65-F5344CB8AC3E}">
        <p14:creationId xmlns:p14="http://schemas.microsoft.com/office/powerpoint/2010/main" val="1017238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8F5BF93B-6712-4EE5-A8D8-9DC2599FDC13}"/>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A3A68503-25C7-4AB1-8CBF-D1B4E8EB1065}"/>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5ACB76D-53F0-4CEF-8C0F-7D28537779DC}"/>
              </a:ext>
            </a:extLst>
          </p:cNvPr>
          <p:cNvSpPr>
            <a:spLocks noGrp="1"/>
          </p:cNvSpPr>
          <p:nvPr>
            <p:ph type="dt" sz="half" idx="10"/>
          </p:nvPr>
        </p:nvSpPr>
        <p:spPr/>
        <p:txBody>
          <a:bodyPr/>
          <a:lstStyle/>
          <a:p>
            <a:fld id="{6C827F0B-8635-4A7E-972A-5BD8A94232EE}" type="datetimeFigureOut">
              <a:rPr lang="tr-TR" smtClean="0"/>
              <a:t>2.02.2020</a:t>
            </a:fld>
            <a:endParaRPr lang="tr-TR"/>
          </a:p>
        </p:txBody>
      </p:sp>
      <p:sp>
        <p:nvSpPr>
          <p:cNvPr id="5" name="Alt Bilgi Yer Tutucusu 4">
            <a:extLst>
              <a:ext uri="{FF2B5EF4-FFF2-40B4-BE49-F238E27FC236}">
                <a16:creationId xmlns:a16="http://schemas.microsoft.com/office/drawing/2014/main" id="{3AFCA766-4084-4311-8617-BDC8951A862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066D942-AD8E-48A9-9C7D-EA3D0F28F443}"/>
              </a:ext>
            </a:extLst>
          </p:cNvPr>
          <p:cNvSpPr>
            <a:spLocks noGrp="1"/>
          </p:cNvSpPr>
          <p:nvPr>
            <p:ph type="sldNum" sz="quarter" idx="12"/>
          </p:nvPr>
        </p:nvSpPr>
        <p:spPr/>
        <p:txBody>
          <a:bodyPr/>
          <a:lstStyle/>
          <a:p>
            <a:fld id="{7428DADA-0FC6-4AAE-B334-D770DF5208C6}" type="slidenum">
              <a:rPr lang="tr-TR" smtClean="0"/>
              <a:t>‹#›</a:t>
            </a:fld>
            <a:endParaRPr lang="tr-TR"/>
          </a:p>
        </p:txBody>
      </p:sp>
    </p:spTree>
    <p:extLst>
      <p:ext uri="{BB962C8B-B14F-4D97-AF65-F5344CB8AC3E}">
        <p14:creationId xmlns:p14="http://schemas.microsoft.com/office/powerpoint/2010/main" val="2070491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03D9AE1-FB42-4BCE-9813-5C5D70EBB45A}"/>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97DFE8BF-9F73-49DE-BF4A-A76B00C92598}"/>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090743D-AE74-4BF7-B52C-40AFD9E5E764}"/>
              </a:ext>
            </a:extLst>
          </p:cNvPr>
          <p:cNvSpPr>
            <a:spLocks noGrp="1"/>
          </p:cNvSpPr>
          <p:nvPr>
            <p:ph type="dt" sz="half" idx="10"/>
          </p:nvPr>
        </p:nvSpPr>
        <p:spPr/>
        <p:txBody>
          <a:bodyPr/>
          <a:lstStyle/>
          <a:p>
            <a:fld id="{6C827F0B-8635-4A7E-972A-5BD8A94232EE}" type="datetimeFigureOut">
              <a:rPr lang="tr-TR" smtClean="0"/>
              <a:t>2.02.2020</a:t>
            </a:fld>
            <a:endParaRPr lang="tr-TR"/>
          </a:p>
        </p:txBody>
      </p:sp>
      <p:sp>
        <p:nvSpPr>
          <p:cNvPr id="5" name="Alt Bilgi Yer Tutucusu 4">
            <a:extLst>
              <a:ext uri="{FF2B5EF4-FFF2-40B4-BE49-F238E27FC236}">
                <a16:creationId xmlns:a16="http://schemas.microsoft.com/office/drawing/2014/main" id="{2C871BB2-143A-4D70-9AC6-D92D5FDB33B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91C0A9E-BF4C-4788-9CF9-6723CE0D294F}"/>
              </a:ext>
            </a:extLst>
          </p:cNvPr>
          <p:cNvSpPr>
            <a:spLocks noGrp="1"/>
          </p:cNvSpPr>
          <p:nvPr>
            <p:ph type="sldNum" sz="quarter" idx="12"/>
          </p:nvPr>
        </p:nvSpPr>
        <p:spPr/>
        <p:txBody>
          <a:bodyPr/>
          <a:lstStyle/>
          <a:p>
            <a:fld id="{7428DADA-0FC6-4AAE-B334-D770DF5208C6}" type="slidenum">
              <a:rPr lang="tr-TR" smtClean="0"/>
              <a:t>‹#›</a:t>
            </a:fld>
            <a:endParaRPr lang="tr-TR"/>
          </a:p>
        </p:txBody>
      </p:sp>
    </p:spTree>
    <p:extLst>
      <p:ext uri="{BB962C8B-B14F-4D97-AF65-F5344CB8AC3E}">
        <p14:creationId xmlns:p14="http://schemas.microsoft.com/office/powerpoint/2010/main" val="3525725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E23029-F6C6-4C39-B913-CAD3B6356292}"/>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0FCC28B1-FE6D-4D09-8296-8FE20FA31D9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EE7460CC-26FD-472A-9DD7-FF774D8503FD}"/>
              </a:ext>
            </a:extLst>
          </p:cNvPr>
          <p:cNvSpPr>
            <a:spLocks noGrp="1"/>
          </p:cNvSpPr>
          <p:nvPr>
            <p:ph type="dt" sz="half" idx="10"/>
          </p:nvPr>
        </p:nvSpPr>
        <p:spPr/>
        <p:txBody>
          <a:bodyPr/>
          <a:lstStyle/>
          <a:p>
            <a:fld id="{6C827F0B-8635-4A7E-972A-5BD8A94232EE}" type="datetimeFigureOut">
              <a:rPr lang="tr-TR" smtClean="0"/>
              <a:t>2.02.2020</a:t>
            </a:fld>
            <a:endParaRPr lang="tr-TR"/>
          </a:p>
        </p:txBody>
      </p:sp>
      <p:sp>
        <p:nvSpPr>
          <p:cNvPr id="5" name="Alt Bilgi Yer Tutucusu 4">
            <a:extLst>
              <a:ext uri="{FF2B5EF4-FFF2-40B4-BE49-F238E27FC236}">
                <a16:creationId xmlns:a16="http://schemas.microsoft.com/office/drawing/2014/main" id="{2A2FC7F9-832C-45A6-B60C-9EC35A2DE35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4D44990-91BD-43F5-9421-86D4CEEC56EF}"/>
              </a:ext>
            </a:extLst>
          </p:cNvPr>
          <p:cNvSpPr>
            <a:spLocks noGrp="1"/>
          </p:cNvSpPr>
          <p:nvPr>
            <p:ph type="sldNum" sz="quarter" idx="12"/>
          </p:nvPr>
        </p:nvSpPr>
        <p:spPr/>
        <p:txBody>
          <a:bodyPr/>
          <a:lstStyle/>
          <a:p>
            <a:fld id="{7428DADA-0FC6-4AAE-B334-D770DF5208C6}" type="slidenum">
              <a:rPr lang="tr-TR" smtClean="0"/>
              <a:t>‹#›</a:t>
            </a:fld>
            <a:endParaRPr lang="tr-TR"/>
          </a:p>
        </p:txBody>
      </p:sp>
    </p:spTree>
    <p:extLst>
      <p:ext uri="{BB962C8B-B14F-4D97-AF65-F5344CB8AC3E}">
        <p14:creationId xmlns:p14="http://schemas.microsoft.com/office/powerpoint/2010/main" val="61155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4BD53EB-5BFC-435C-B53C-2BCD66DE143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D9509A59-1EB1-4901-B76E-9835FAE978FD}"/>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0B486AE9-D92D-422C-BBC9-0125B8D64325}"/>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AA2C45BD-7F9D-485B-A7D2-20E33DB14418}"/>
              </a:ext>
            </a:extLst>
          </p:cNvPr>
          <p:cNvSpPr>
            <a:spLocks noGrp="1"/>
          </p:cNvSpPr>
          <p:nvPr>
            <p:ph type="dt" sz="half" idx="10"/>
          </p:nvPr>
        </p:nvSpPr>
        <p:spPr/>
        <p:txBody>
          <a:bodyPr/>
          <a:lstStyle/>
          <a:p>
            <a:fld id="{6C827F0B-8635-4A7E-972A-5BD8A94232EE}" type="datetimeFigureOut">
              <a:rPr lang="tr-TR" smtClean="0"/>
              <a:t>2.02.2020</a:t>
            </a:fld>
            <a:endParaRPr lang="tr-TR"/>
          </a:p>
        </p:txBody>
      </p:sp>
      <p:sp>
        <p:nvSpPr>
          <p:cNvPr id="6" name="Alt Bilgi Yer Tutucusu 5">
            <a:extLst>
              <a:ext uri="{FF2B5EF4-FFF2-40B4-BE49-F238E27FC236}">
                <a16:creationId xmlns:a16="http://schemas.microsoft.com/office/drawing/2014/main" id="{C70CA9AC-7F06-41E6-BA36-A4A4330AC48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5C18F2E2-4B24-46F9-92A2-8B96B84FB62C}"/>
              </a:ext>
            </a:extLst>
          </p:cNvPr>
          <p:cNvSpPr>
            <a:spLocks noGrp="1"/>
          </p:cNvSpPr>
          <p:nvPr>
            <p:ph type="sldNum" sz="quarter" idx="12"/>
          </p:nvPr>
        </p:nvSpPr>
        <p:spPr/>
        <p:txBody>
          <a:bodyPr/>
          <a:lstStyle/>
          <a:p>
            <a:fld id="{7428DADA-0FC6-4AAE-B334-D770DF5208C6}" type="slidenum">
              <a:rPr lang="tr-TR" smtClean="0"/>
              <a:t>‹#›</a:t>
            </a:fld>
            <a:endParaRPr lang="tr-TR"/>
          </a:p>
        </p:txBody>
      </p:sp>
    </p:spTree>
    <p:extLst>
      <p:ext uri="{BB962C8B-B14F-4D97-AF65-F5344CB8AC3E}">
        <p14:creationId xmlns:p14="http://schemas.microsoft.com/office/powerpoint/2010/main" val="3246953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2FCB692-7A97-4695-A76C-4A354BD4D61B}"/>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A5782DCF-D098-454D-90AF-104D2D824F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C64B1A56-D57E-4EAF-BFD8-5C2C7448E065}"/>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40B29A3B-E26D-45D6-9D37-3646336287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5E72AFCE-0B15-4230-A9BA-4B0657B0E9EB}"/>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ABBB05F0-7681-47F5-A340-C94CA97509AE}"/>
              </a:ext>
            </a:extLst>
          </p:cNvPr>
          <p:cNvSpPr>
            <a:spLocks noGrp="1"/>
          </p:cNvSpPr>
          <p:nvPr>
            <p:ph type="dt" sz="half" idx="10"/>
          </p:nvPr>
        </p:nvSpPr>
        <p:spPr/>
        <p:txBody>
          <a:bodyPr/>
          <a:lstStyle/>
          <a:p>
            <a:fld id="{6C827F0B-8635-4A7E-972A-5BD8A94232EE}" type="datetimeFigureOut">
              <a:rPr lang="tr-TR" smtClean="0"/>
              <a:t>2.02.2020</a:t>
            </a:fld>
            <a:endParaRPr lang="tr-TR"/>
          </a:p>
        </p:txBody>
      </p:sp>
      <p:sp>
        <p:nvSpPr>
          <p:cNvPr id="8" name="Alt Bilgi Yer Tutucusu 7">
            <a:extLst>
              <a:ext uri="{FF2B5EF4-FFF2-40B4-BE49-F238E27FC236}">
                <a16:creationId xmlns:a16="http://schemas.microsoft.com/office/drawing/2014/main" id="{EA062C03-D277-4C51-BE7E-1AE09BE4BA43}"/>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142D5E09-63F4-4A43-8CA3-2192D2B5651D}"/>
              </a:ext>
            </a:extLst>
          </p:cNvPr>
          <p:cNvSpPr>
            <a:spLocks noGrp="1"/>
          </p:cNvSpPr>
          <p:nvPr>
            <p:ph type="sldNum" sz="quarter" idx="12"/>
          </p:nvPr>
        </p:nvSpPr>
        <p:spPr/>
        <p:txBody>
          <a:bodyPr/>
          <a:lstStyle/>
          <a:p>
            <a:fld id="{7428DADA-0FC6-4AAE-B334-D770DF5208C6}" type="slidenum">
              <a:rPr lang="tr-TR" smtClean="0"/>
              <a:t>‹#›</a:t>
            </a:fld>
            <a:endParaRPr lang="tr-TR"/>
          </a:p>
        </p:txBody>
      </p:sp>
    </p:spTree>
    <p:extLst>
      <p:ext uri="{BB962C8B-B14F-4D97-AF65-F5344CB8AC3E}">
        <p14:creationId xmlns:p14="http://schemas.microsoft.com/office/powerpoint/2010/main" val="646225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DD9D817-80DF-4DFB-9DD1-EB162A42F4B9}"/>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B3D21E70-F91B-47AE-B0A8-A060116E268F}"/>
              </a:ext>
            </a:extLst>
          </p:cNvPr>
          <p:cNvSpPr>
            <a:spLocks noGrp="1"/>
          </p:cNvSpPr>
          <p:nvPr>
            <p:ph type="dt" sz="half" idx="10"/>
          </p:nvPr>
        </p:nvSpPr>
        <p:spPr/>
        <p:txBody>
          <a:bodyPr/>
          <a:lstStyle/>
          <a:p>
            <a:fld id="{6C827F0B-8635-4A7E-972A-5BD8A94232EE}" type="datetimeFigureOut">
              <a:rPr lang="tr-TR" smtClean="0"/>
              <a:t>2.02.2020</a:t>
            </a:fld>
            <a:endParaRPr lang="tr-TR"/>
          </a:p>
        </p:txBody>
      </p:sp>
      <p:sp>
        <p:nvSpPr>
          <p:cNvPr id="4" name="Alt Bilgi Yer Tutucusu 3">
            <a:extLst>
              <a:ext uri="{FF2B5EF4-FFF2-40B4-BE49-F238E27FC236}">
                <a16:creationId xmlns:a16="http://schemas.microsoft.com/office/drawing/2014/main" id="{4DE15CD8-D67D-4E1C-BBA6-EADC164FD110}"/>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74AAAD78-1A73-44B6-8ECD-5CA31F2AD4DA}"/>
              </a:ext>
            </a:extLst>
          </p:cNvPr>
          <p:cNvSpPr>
            <a:spLocks noGrp="1"/>
          </p:cNvSpPr>
          <p:nvPr>
            <p:ph type="sldNum" sz="quarter" idx="12"/>
          </p:nvPr>
        </p:nvSpPr>
        <p:spPr/>
        <p:txBody>
          <a:bodyPr/>
          <a:lstStyle/>
          <a:p>
            <a:fld id="{7428DADA-0FC6-4AAE-B334-D770DF5208C6}" type="slidenum">
              <a:rPr lang="tr-TR" smtClean="0"/>
              <a:t>‹#›</a:t>
            </a:fld>
            <a:endParaRPr lang="tr-TR"/>
          </a:p>
        </p:txBody>
      </p:sp>
    </p:spTree>
    <p:extLst>
      <p:ext uri="{BB962C8B-B14F-4D97-AF65-F5344CB8AC3E}">
        <p14:creationId xmlns:p14="http://schemas.microsoft.com/office/powerpoint/2010/main" val="2724589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F24AF947-A77F-4081-A36D-F95A8EE328FD}"/>
              </a:ext>
            </a:extLst>
          </p:cNvPr>
          <p:cNvSpPr>
            <a:spLocks noGrp="1"/>
          </p:cNvSpPr>
          <p:nvPr>
            <p:ph type="dt" sz="half" idx="10"/>
          </p:nvPr>
        </p:nvSpPr>
        <p:spPr/>
        <p:txBody>
          <a:bodyPr/>
          <a:lstStyle/>
          <a:p>
            <a:fld id="{6C827F0B-8635-4A7E-972A-5BD8A94232EE}" type="datetimeFigureOut">
              <a:rPr lang="tr-TR" smtClean="0"/>
              <a:t>2.02.2020</a:t>
            </a:fld>
            <a:endParaRPr lang="tr-TR"/>
          </a:p>
        </p:txBody>
      </p:sp>
      <p:sp>
        <p:nvSpPr>
          <p:cNvPr id="3" name="Alt Bilgi Yer Tutucusu 2">
            <a:extLst>
              <a:ext uri="{FF2B5EF4-FFF2-40B4-BE49-F238E27FC236}">
                <a16:creationId xmlns:a16="http://schemas.microsoft.com/office/drawing/2014/main" id="{F132AC17-AAF8-43B8-A423-2614B8751C2D}"/>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EC854425-E3D8-4424-A340-2647747E8760}"/>
              </a:ext>
            </a:extLst>
          </p:cNvPr>
          <p:cNvSpPr>
            <a:spLocks noGrp="1"/>
          </p:cNvSpPr>
          <p:nvPr>
            <p:ph type="sldNum" sz="quarter" idx="12"/>
          </p:nvPr>
        </p:nvSpPr>
        <p:spPr/>
        <p:txBody>
          <a:bodyPr/>
          <a:lstStyle/>
          <a:p>
            <a:fld id="{7428DADA-0FC6-4AAE-B334-D770DF5208C6}" type="slidenum">
              <a:rPr lang="tr-TR" smtClean="0"/>
              <a:t>‹#›</a:t>
            </a:fld>
            <a:endParaRPr lang="tr-TR"/>
          </a:p>
        </p:txBody>
      </p:sp>
    </p:spTree>
    <p:extLst>
      <p:ext uri="{BB962C8B-B14F-4D97-AF65-F5344CB8AC3E}">
        <p14:creationId xmlns:p14="http://schemas.microsoft.com/office/powerpoint/2010/main" val="1508452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6C95F1D-CCE7-4E55-B394-6B48021C5928}"/>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C59EF679-60F7-45A4-9F2E-603CD0C95E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71571AFA-C9AC-4B16-A8C4-298F78CE7D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54ECCABB-C79B-4DAA-ACE7-F3958B031093}"/>
              </a:ext>
            </a:extLst>
          </p:cNvPr>
          <p:cNvSpPr>
            <a:spLocks noGrp="1"/>
          </p:cNvSpPr>
          <p:nvPr>
            <p:ph type="dt" sz="half" idx="10"/>
          </p:nvPr>
        </p:nvSpPr>
        <p:spPr/>
        <p:txBody>
          <a:bodyPr/>
          <a:lstStyle/>
          <a:p>
            <a:fld id="{6C827F0B-8635-4A7E-972A-5BD8A94232EE}" type="datetimeFigureOut">
              <a:rPr lang="tr-TR" smtClean="0"/>
              <a:t>2.02.2020</a:t>
            </a:fld>
            <a:endParaRPr lang="tr-TR"/>
          </a:p>
        </p:txBody>
      </p:sp>
      <p:sp>
        <p:nvSpPr>
          <p:cNvPr id="6" name="Alt Bilgi Yer Tutucusu 5">
            <a:extLst>
              <a:ext uri="{FF2B5EF4-FFF2-40B4-BE49-F238E27FC236}">
                <a16:creationId xmlns:a16="http://schemas.microsoft.com/office/drawing/2014/main" id="{F1CE8710-A889-4770-8A03-3F79A9F3017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6D527567-DCD7-43C5-B8F0-29EC3D3169FF}"/>
              </a:ext>
            </a:extLst>
          </p:cNvPr>
          <p:cNvSpPr>
            <a:spLocks noGrp="1"/>
          </p:cNvSpPr>
          <p:nvPr>
            <p:ph type="sldNum" sz="quarter" idx="12"/>
          </p:nvPr>
        </p:nvSpPr>
        <p:spPr/>
        <p:txBody>
          <a:bodyPr/>
          <a:lstStyle/>
          <a:p>
            <a:fld id="{7428DADA-0FC6-4AAE-B334-D770DF5208C6}" type="slidenum">
              <a:rPr lang="tr-TR" smtClean="0"/>
              <a:t>‹#›</a:t>
            </a:fld>
            <a:endParaRPr lang="tr-TR"/>
          </a:p>
        </p:txBody>
      </p:sp>
    </p:spTree>
    <p:extLst>
      <p:ext uri="{BB962C8B-B14F-4D97-AF65-F5344CB8AC3E}">
        <p14:creationId xmlns:p14="http://schemas.microsoft.com/office/powerpoint/2010/main" val="3764309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4C6143C-AD33-4B9B-860D-A6A255CF1118}"/>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97C2C55F-228F-4203-8783-57C71667408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342A7FDE-045A-430E-B684-6839505E1E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BB9C987F-8071-44B7-892A-D4DE9C217126}"/>
              </a:ext>
            </a:extLst>
          </p:cNvPr>
          <p:cNvSpPr>
            <a:spLocks noGrp="1"/>
          </p:cNvSpPr>
          <p:nvPr>
            <p:ph type="dt" sz="half" idx="10"/>
          </p:nvPr>
        </p:nvSpPr>
        <p:spPr/>
        <p:txBody>
          <a:bodyPr/>
          <a:lstStyle/>
          <a:p>
            <a:fld id="{6C827F0B-8635-4A7E-972A-5BD8A94232EE}" type="datetimeFigureOut">
              <a:rPr lang="tr-TR" smtClean="0"/>
              <a:t>2.02.2020</a:t>
            </a:fld>
            <a:endParaRPr lang="tr-TR"/>
          </a:p>
        </p:txBody>
      </p:sp>
      <p:sp>
        <p:nvSpPr>
          <p:cNvPr id="6" name="Alt Bilgi Yer Tutucusu 5">
            <a:extLst>
              <a:ext uri="{FF2B5EF4-FFF2-40B4-BE49-F238E27FC236}">
                <a16:creationId xmlns:a16="http://schemas.microsoft.com/office/drawing/2014/main" id="{35FA479D-24B0-4992-B829-FF3FF6442AB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66501426-31A5-405A-AD29-4BFBA94D9E8E}"/>
              </a:ext>
            </a:extLst>
          </p:cNvPr>
          <p:cNvSpPr>
            <a:spLocks noGrp="1"/>
          </p:cNvSpPr>
          <p:nvPr>
            <p:ph type="sldNum" sz="quarter" idx="12"/>
          </p:nvPr>
        </p:nvSpPr>
        <p:spPr/>
        <p:txBody>
          <a:bodyPr/>
          <a:lstStyle/>
          <a:p>
            <a:fld id="{7428DADA-0FC6-4AAE-B334-D770DF5208C6}" type="slidenum">
              <a:rPr lang="tr-TR" smtClean="0"/>
              <a:t>‹#›</a:t>
            </a:fld>
            <a:endParaRPr lang="tr-TR"/>
          </a:p>
        </p:txBody>
      </p:sp>
    </p:spTree>
    <p:extLst>
      <p:ext uri="{BB962C8B-B14F-4D97-AF65-F5344CB8AC3E}">
        <p14:creationId xmlns:p14="http://schemas.microsoft.com/office/powerpoint/2010/main" val="458065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28B6A8A3-7581-4F25-B2EB-BAE62A94866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83E4B472-AA29-411A-9D00-38D4D3920B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DB04974-3718-4D0D-A38B-A65B4BD67D0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827F0B-8635-4A7E-972A-5BD8A94232EE}" type="datetimeFigureOut">
              <a:rPr lang="tr-TR" smtClean="0"/>
              <a:t>2.02.2020</a:t>
            </a:fld>
            <a:endParaRPr lang="tr-TR"/>
          </a:p>
        </p:txBody>
      </p:sp>
      <p:sp>
        <p:nvSpPr>
          <p:cNvPr id="5" name="Alt Bilgi Yer Tutucusu 4">
            <a:extLst>
              <a:ext uri="{FF2B5EF4-FFF2-40B4-BE49-F238E27FC236}">
                <a16:creationId xmlns:a16="http://schemas.microsoft.com/office/drawing/2014/main" id="{38CD567C-58A6-4C8E-B456-284BF8C830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E36D90B8-5939-46F7-AE7B-5A5520F18C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28DADA-0FC6-4AAE-B334-D770DF5208C6}" type="slidenum">
              <a:rPr lang="tr-TR" smtClean="0"/>
              <a:t>‹#›</a:t>
            </a:fld>
            <a:endParaRPr lang="tr-TR"/>
          </a:p>
        </p:txBody>
      </p:sp>
    </p:spTree>
    <p:extLst>
      <p:ext uri="{BB962C8B-B14F-4D97-AF65-F5344CB8AC3E}">
        <p14:creationId xmlns:p14="http://schemas.microsoft.com/office/powerpoint/2010/main" val="190675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6F6B95B-BA2D-481F-9770-0CFC670CD0B4}"/>
              </a:ext>
            </a:extLst>
          </p:cNvPr>
          <p:cNvSpPr>
            <a:spLocks noGrp="1"/>
          </p:cNvSpPr>
          <p:nvPr>
            <p:ph type="title"/>
          </p:nvPr>
        </p:nvSpPr>
        <p:spPr>
          <a:xfrm>
            <a:off x="808382" y="365126"/>
            <a:ext cx="10545417" cy="1126702"/>
          </a:xfrm>
        </p:spPr>
        <p:txBody>
          <a:bodyPr>
            <a:normAutofit/>
          </a:bodyPr>
          <a:lstStyle/>
          <a:p>
            <a:pPr algn="ctr"/>
            <a:r>
              <a:rPr lang="tr-TR" sz="7200" dirty="0">
                <a:latin typeface="Bahnschrift Light Condensed" panose="020B0502040204020203" pitchFamily="34" charset="0"/>
              </a:rPr>
              <a:t>CIRCULAR ECONOMY</a:t>
            </a:r>
          </a:p>
        </p:txBody>
      </p:sp>
      <p:pic>
        <p:nvPicPr>
          <p:cNvPr id="2058" name="Picture 10" descr="infographic circular economy ile ilgili görsel sonucu&quot;">
            <a:extLst>
              <a:ext uri="{FF2B5EF4-FFF2-40B4-BE49-F238E27FC236}">
                <a16:creationId xmlns:a16="http://schemas.microsoft.com/office/drawing/2014/main" id="{0EB7F4FB-61D0-4046-A9FD-3D5C1588698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7888" y="1842052"/>
            <a:ext cx="8476223" cy="4426226"/>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RECYLE ile ilgili görsel sonucu&quot;">
            <a:extLst>
              <a:ext uri="{FF2B5EF4-FFF2-40B4-BE49-F238E27FC236}">
                <a16:creationId xmlns:a16="http://schemas.microsoft.com/office/drawing/2014/main" id="{4C82E671-6133-4E98-A6F5-1ED3ABDD963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8470" y="365125"/>
            <a:ext cx="1478590" cy="1145623"/>
          </a:xfrm>
          <a:prstGeom prst="rect">
            <a:avLst/>
          </a:prstGeom>
          <a:noFill/>
          <a:extLst>
            <a:ext uri="{909E8E84-426E-40DD-AFC4-6F175D3DCCD1}">
              <a14:hiddenFill xmlns:a14="http://schemas.microsoft.com/office/drawing/2010/main">
                <a:solidFill>
                  <a:srgbClr val="FFFFFF"/>
                </a:solidFill>
              </a14:hiddenFill>
            </a:ext>
          </a:extLst>
        </p:spPr>
      </p:pic>
      <p:pic>
        <p:nvPicPr>
          <p:cNvPr id="2062" name="Picture 14" descr="RECYLE ile ilgili görsel sonucu&quot;">
            <a:extLst>
              <a:ext uri="{FF2B5EF4-FFF2-40B4-BE49-F238E27FC236}">
                <a16:creationId xmlns:a16="http://schemas.microsoft.com/office/drawing/2014/main" id="{72E31D9F-055A-41A8-8060-25BC58F1EB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01449" y="365125"/>
            <a:ext cx="1452081" cy="11456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36511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B639802-9EAE-426D-9F60-DDDD4270AB1F}"/>
              </a:ext>
            </a:extLst>
          </p:cNvPr>
          <p:cNvSpPr>
            <a:spLocks noChangeArrowheads="1"/>
          </p:cNvSpPr>
          <p:nvPr/>
        </p:nvSpPr>
        <p:spPr bwMode="auto">
          <a:xfrm>
            <a:off x="469957" y="4008783"/>
            <a:ext cx="5785069" cy="1849876"/>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eaLnBrk="0" fontAlgn="base" hangingPunct="0">
              <a:spcBef>
                <a:spcPct val="0"/>
              </a:spcBef>
              <a:spcAft>
                <a:spcPct val="0"/>
              </a:spcAft>
            </a:pPr>
            <a:r>
              <a:rPr lang="tr-TR" altLang="tr-TR" sz="2250" dirty="0" err="1">
                <a:solidFill>
                  <a:srgbClr val="FF0000"/>
                </a:solidFill>
                <a:latin typeface="Bahnschrift Light Condensed" panose="020B0502040204020203" pitchFamily="34" charset="0"/>
              </a:rPr>
              <a:t>Responsibility</a:t>
            </a:r>
            <a:r>
              <a:rPr lang="tr-TR" altLang="tr-TR" sz="2250" dirty="0">
                <a:solidFill>
                  <a:srgbClr val="FF0000"/>
                </a:solidFill>
                <a:latin typeface="Bahnschrift Light Condensed" panose="020B0502040204020203" pitchFamily="34" charset="0"/>
              </a:rPr>
              <a:t> of </a:t>
            </a:r>
            <a:r>
              <a:rPr lang="tr-TR" altLang="tr-TR" sz="2250" dirty="0" err="1">
                <a:solidFill>
                  <a:srgbClr val="FF0000"/>
                </a:solidFill>
                <a:latin typeface="Bahnschrift Light Condensed" panose="020B0502040204020203" pitchFamily="34" charset="0"/>
              </a:rPr>
              <a:t>the</a:t>
            </a:r>
            <a:r>
              <a:rPr lang="tr-TR" altLang="tr-TR" sz="2250" dirty="0">
                <a:solidFill>
                  <a:srgbClr val="FF0000"/>
                </a:solidFill>
                <a:latin typeface="Bahnschrift Light Condensed" panose="020B0502040204020203" pitchFamily="34" charset="0"/>
              </a:rPr>
              <a:t> </a:t>
            </a:r>
            <a:r>
              <a:rPr lang="tr-TR" altLang="tr-TR" sz="2250" dirty="0" err="1">
                <a:solidFill>
                  <a:srgbClr val="FF0000"/>
                </a:solidFill>
                <a:latin typeface="Bahnschrift Light Condensed" panose="020B0502040204020203" pitchFamily="34" charset="0"/>
              </a:rPr>
              <a:t>Companies</a:t>
            </a:r>
            <a:endParaRPr lang="tr-TR" altLang="tr-TR" sz="2250" dirty="0">
              <a:solidFill>
                <a:srgbClr val="FF0000"/>
              </a:solidFill>
              <a:latin typeface="Bahnschrift Light Condensed" panose="020B0502040204020203"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People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now</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hold</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companies</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as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well</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as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governments</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responsible</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for</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improving</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their</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quality</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of life.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According</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to</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study</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by</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the</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UN Global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Impact</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and</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Accenture,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which</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has 30,000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people</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on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five</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continents</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72% of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respondents</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believe</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their</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use</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is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insufficient</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to</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meet</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expectations</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for</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social</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benefit</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a:t>
            </a:r>
            <a:r>
              <a:rPr kumimoji="0" lang="tr-TR" altLang="tr-TR" sz="2000" b="0" i="0" u="none" strike="noStrike" cap="none" normalizeH="0" baseline="0" dirty="0">
                <a:ln>
                  <a:noFill/>
                </a:ln>
                <a:solidFill>
                  <a:schemeClr val="tx1"/>
                </a:solidFill>
                <a:effectLst/>
                <a:latin typeface="Bahnschrift Light Condensed" panose="020B0502040204020203" pitchFamily="34" charset="0"/>
              </a:rPr>
              <a:t> </a:t>
            </a:r>
          </a:p>
        </p:txBody>
      </p:sp>
      <p:sp>
        <p:nvSpPr>
          <p:cNvPr id="6" name="Rectangle 4">
            <a:extLst>
              <a:ext uri="{FF2B5EF4-FFF2-40B4-BE49-F238E27FC236}">
                <a16:creationId xmlns:a16="http://schemas.microsoft.com/office/drawing/2014/main" id="{414CACB5-A5E3-4CBD-9239-280B249F5666}"/>
              </a:ext>
            </a:extLst>
          </p:cNvPr>
          <p:cNvSpPr>
            <a:spLocks noChangeArrowheads="1"/>
          </p:cNvSpPr>
          <p:nvPr/>
        </p:nvSpPr>
        <p:spPr bwMode="auto">
          <a:xfrm>
            <a:off x="469957" y="770802"/>
            <a:ext cx="4844165" cy="3042511"/>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We</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are</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currently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consuming</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50%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more</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resources</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than</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the</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amount</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of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pollution</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that</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the</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earth</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can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reproduce</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and</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absorb</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This</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excessive</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resource</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consumption</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measurement</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is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called</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ecological</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footprint</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The</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total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area</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occupied</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by</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people</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to</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produce</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the</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resources</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they</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consume</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is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defined</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as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the</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places</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they</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use</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to</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build</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their</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buildings</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and</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roads</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and</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ecosystems</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that</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eliminate</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the</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effects</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of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the</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waste</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they</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cause</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These</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data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are</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compared</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with</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the</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data of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the</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biologically</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productive</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areas</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called</a:t>
            </a:r>
            <a:r>
              <a:rPr kumimoji="0" lang="tr-TR" altLang="tr-TR" sz="20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000" b="0" i="0" u="none" strike="noStrike" cap="none" normalizeH="0" baseline="0" dirty="0" err="1">
                <a:ln>
                  <a:noFill/>
                </a:ln>
                <a:solidFill>
                  <a:srgbClr val="222222"/>
                </a:solidFill>
                <a:effectLst/>
                <a:latin typeface="Bahnschrift Light Condensed" panose="020B0502040204020203" pitchFamily="34" charset="0"/>
              </a:rPr>
              <a:t>biocapacity</a:t>
            </a:r>
            <a:endParaRPr kumimoji="0" lang="tr-TR" altLang="tr-TR" sz="2000" b="0" i="0" u="none" strike="noStrike" cap="none" normalizeH="0" baseline="0" dirty="0">
              <a:ln>
                <a:noFill/>
              </a:ln>
              <a:solidFill>
                <a:schemeClr val="tx1"/>
              </a:solidFill>
              <a:effectLst/>
              <a:latin typeface="Bahnschrift Light Condensed" panose="020B0502040204020203" pitchFamily="34" charset="0"/>
            </a:endParaRPr>
          </a:p>
        </p:txBody>
      </p:sp>
      <p:pic>
        <p:nvPicPr>
          <p:cNvPr id="1031" name="Picture 7" descr="circular economy companies ile ilgili görsel sonucu&quot;">
            <a:extLst>
              <a:ext uri="{FF2B5EF4-FFF2-40B4-BE49-F238E27FC236}">
                <a16:creationId xmlns:a16="http://schemas.microsoft.com/office/drawing/2014/main" id="{FA2DD08D-CF75-435E-ACD0-676EC4F5DC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90359" y="603388"/>
            <a:ext cx="5785069" cy="34751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09508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99AF0C1-6148-4839-B5C1-C48AE300F148}"/>
              </a:ext>
            </a:extLst>
          </p:cNvPr>
          <p:cNvSpPr>
            <a:spLocks noChangeArrowheads="1"/>
          </p:cNvSpPr>
          <p:nvPr/>
        </p:nvSpPr>
        <p:spPr bwMode="auto">
          <a:xfrm>
            <a:off x="691488" y="709121"/>
            <a:ext cx="6080374" cy="5188096"/>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3800" b="0" i="0" u="none" strike="noStrike" cap="none" normalizeH="0" baseline="0" dirty="0" err="1">
                <a:ln>
                  <a:noFill/>
                </a:ln>
                <a:solidFill>
                  <a:srgbClr val="222222"/>
                </a:solidFill>
                <a:effectLst/>
                <a:latin typeface="Bahnschrift Light Condensed" panose="020B0502040204020203" pitchFamily="34" charset="0"/>
              </a:rPr>
              <a:t>To</a:t>
            </a:r>
            <a:r>
              <a:rPr kumimoji="0" lang="tr-TR" altLang="tr-TR" sz="38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3800" b="0" i="0" u="none" strike="noStrike" cap="none" normalizeH="0" baseline="0" dirty="0" err="1">
                <a:ln>
                  <a:noFill/>
                </a:ln>
                <a:solidFill>
                  <a:srgbClr val="222222"/>
                </a:solidFill>
                <a:effectLst/>
                <a:latin typeface="Bahnschrift Light Condensed" panose="020B0502040204020203" pitchFamily="34" charset="0"/>
              </a:rPr>
              <a:t>support</a:t>
            </a:r>
            <a:r>
              <a:rPr kumimoji="0" lang="tr-TR" altLang="tr-TR" sz="38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3800" b="0" i="0" u="none" strike="noStrike" cap="none" normalizeH="0" baseline="0" dirty="0" err="1">
                <a:ln>
                  <a:noFill/>
                </a:ln>
                <a:solidFill>
                  <a:srgbClr val="222222"/>
                </a:solidFill>
                <a:effectLst/>
                <a:latin typeface="Bahnschrift Light Condensed" panose="020B0502040204020203" pitchFamily="34" charset="0"/>
              </a:rPr>
              <a:t>the</a:t>
            </a:r>
            <a:r>
              <a:rPr kumimoji="0" lang="tr-TR" altLang="tr-TR" sz="38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3800" b="0" i="0" u="none" strike="noStrike" cap="none" normalizeH="0" baseline="0" dirty="0" err="1">
                <a:ln>
                  <a:noFill/>
                </a:ln>
                <a:solidFill>
                  <a:srgbClr val="222222"/>
                </a:solidFill>
                <a:effectLst/>
                <a:latin typeface="Bahnschrift Light Condensed" panose="020B0502040204020203" pitchFamily="34" charset="0"/>
              </a:rPr>
              <a:t>adoption</a:t>
            </a:r>
            <a:r>
              <a:rPr kumimoji="0" lang="tr-TR" altLang="tr-TR" sz="3800" b="0" i="0" u="none" strike="noStrike" cap="none" normalizeH="0" baseline="0" dirty="0">
                <a:ln>
                  <a:noFill/>
                </a:ln>
                <a:solidFill>
                  <a:srgbClr val="222222"/>
                </a:solidFill>
                <a:effectLst/>
                <a:latin typeface="Bahnschrift Light Condensed" panose="020B0502040204020203" pitchFamily="34" charset="0"/>
              </a:rPr>
              <a:t> of </a:t>
            </a:r>
            <a:r>
              <a:rPr kumimoji="0" lang="tr-TR" altLang="tr-TR" sz="3800" b="0" i="0" u="none" strike="noStrike" cap="none" normalizeH="0" baseline="0" dirty="0" err="1">
                <a:ln>
                  <a:noFill/>
                </a:ln>
                <a:solidFill>
                  <a:srgbClr val="222222"/>
                </a:solidFill>
                <a:effectLst/>
                <a:latin typeface="Bahnschrift Light Condensed" panose="020B0502040204020203" pitchFamily="34" charset="0"/>
              </a:rPr>
              <a:t>circular</a:t>
            </a:r>
            <a:r>
              <a:rPr kumimoji="0" lang="tr-TR" altLang="tr-TR" sz="38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3800" b="0" i="0" u="none" strike="noStrike" cap="none" normalizeH="0" baseline="0" dirty="0" err="1">
                <a:ln>
                  <a:noFill/>
                </a:ln>
                <a:solidFill>
                  <a:srgbClr val="222222"/>
                </a:solidFill>
                <a:effectLst/>
                <a:latin typeface="Bahnschrift Light Condensed" panose="020B0502040204020203" pitchFamily="34" charset="0"/>
              </a:rPr>
              <a:t>economy</a:t>
            </a:r>
            <a:r>
              <a:rPr kumimoji="0" lang="tr-TR" altLang="tr-TR" sz="38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3800" b="0" i="0" u="none" strike="noStrike" cap="none" normalizeH="0" baseline="0" dirty="0" err="1">
                <a:ln>
                  <a:noFill/>
                </a:ln>
                <a:solidFill>
                  <a:srgbClr val="222222"/>
                </a:solidFill>
                <a:effectLst/>
                <a:latin typeface="Bahnschrift Light Condensed" panose="020B0502040204020203" pitchFamily="34" charset="0"/>
              </a:rPr>
              <a:t>principles</a:t>
            </a:r>
            <a:r>
              <a:rPr kumimoji="0" lang="tr-TR" altLang="tr-TR" sz="38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3800" b="0" i="0" u="none" strike="noStrike" cap="none" normalizeH="0" baseline="0" dirty="0" err="1">
                <a:ln>
                  <a:noFill/>
                </a:ln>
                <a:solidFill>
                  <a:srgbClr val="222222"/>
                </a:solidFill>
                <a:effectLst/>
                <a:latin typeface="Bahnschrift Light Condensed" panose="020B0502040204020203" pitchFamily="34" charset="0"/>
              </a:rPr>
              <a:t>the</a:t>
            </a:r>
            <a:r>
              <a:rPr kumimoji="0" lang="tr-TR" altLang="tr-TR" sz="38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3800" b="0" i="0" u="none" strike="noStrike" cap="none" normalizeH="0" baseline="0" dirty="0">
                <a:ln>
                  <a:noFill/>
                </a:ln>
                <a:solidFill>
                  <a:srgbClr val="FF0000"/>
                </a:solidFill>
                <a:effectLst/>
                <a:latin typeface="Bahnschrift Light Condensed" panose="020B0502040204020203" pitchFamily="34" charset="0"/>
              </a:rPr>
              <a:t>Ellen </a:t>
            </a:r>
            <a:r>
              <a:rPr kumimoji="0" lang="tr-TR" altLang="tr-TR" sz="3800" b="0" i="0" u="none" strike="noStrike" cap="none" normalizeH="0" baseline="0" dirty="0" err="1">
                <a:ln>
                  <a:noFill/>
                </a:ln>
                <a:solidFill>
                  <a:srgbClr val="FF0000"/>
                </a:solidFill>
                <a:effectLst/>
                <a:latin typeface="Bahnschrift Light Condensed" panose="020B0502040204020203" pitchFamily="34" charset="0"/>
              </a:rPr>
              <a:t>McArthur</a:t>
            </a:r>
            <a:r>
              <a:rPr kumimoji="0" lang="tr-TR" altLang="tr-TR" sz="3800" b="0" i="0" u="none" strike="noStrike" cap="none" normalizeH="0" baseline="0" dirty="0">
                <a:ln>
                  <a:noFill/>
                </a:ln>
                <a:solidFill>
                  <a:srgbClr val="FF0000"/>
                </a:solidFill>
                <a:effectLst/>
                <a:latin typeface="Bahnschrift Light Condensed" panose="020B0502040204020203" pitchFamily="34" charset="0"/>
              </a:rPr>
              <a:t> Foundation</a:t>
            </a:r>
            <a:r>
              <a:rPr kumimoji="0" lang="tr-TR" altLang="tr-TR" sz="3800" b="0" i="0" u="none" strike="noStrike" cap="none" normalizeH="0" baseline="0" dirty="0">
                <a:ln>
                  <a:noFill/>
                </a:ln>
                <a:solidFill>
                  <a:srgbClr val="222222"/>
                </a:solidFill>
                <a:effectLst/>
                <a:latin typeface="Bahnschrift Light Condensed" panose="020B0502040204020203" pitchFamily="34" charset="0"/>
              </a:rPr>
              <a:t>, a </a:t>
            </a:r>
            <a:r>
              <a:rPr kumimoji="0" lang="tr-TR" altLang="tr-TR" sz="3800" b="0" i="0" u="none" strike="noStrike" cap="none" normalizeH="0" baseline="0" dirty="0" err="1">
                <a:ln>
                  <a:noFill/>
                </a:ln>
                <a:solidFill>
                  <a:srgbClr val="222222"/>
                </a:solidFill>
                <a:effectLst/>
                <a:latin typeface="Bahnschrift Light Condensed" panose="020B0502040204020203" pitchFamily="34" charset="0"/>
              </a:rPr>
              <a:t>non-profit</a:t>
            </a:r>
            <a:r>
              <a:rPr kumimoji="0" lang="tr-TR" altLang="tr-TR" sz="38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3800" b="0" i="0" u="none" strike="noStrike" cap="none" normalizeH="0" baseline="0" dirty="0" err="1">
                <a:ln>
                  <a:noFill/>
                </a:ln>
                <a:solidFill>
                  <a:srgbClr val="222222"/>
                </a:solidFill>
                <a:effectLst/>
                <a:latin typeface="Bahnschrift Light Condensed" panose="020B0502040204020203" pitchFamily="34" charset="0"/>
              </a:rPr>
              <a:t>organization</a:t>
            </a:r>
            <a:r>
              <a:rPr kumimoji="0" lang="tr-TR" altLang="tr-TR" sz="38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3800" b="0" i="0" u="none" strike="noStrike" cap="none" normalizeH="0" baseline="0" dirty="0" err="1">
                <a:ln>
                  <a:noFill/>
                </a:ln>
                <a:solidFill>
                  <a:srgbClr val="222222"/>
                </a:solidFill>
                <a:effectLst/>
                <a:latin typeface="Bahnschrift Light Condensed" panose="020B0502040204020203" pitchFamily="34" charset="0"/>
              </a:rPr>
              <a:t>funded</a:t>
            </a:r>
            <a:r>
              <a:rPr kumimoji="0" lang="tr-TR" altLang="tr-TR" sz="38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3800" b="0" i="0" u="none" strike="noStrike" cap="none" normalizeH="0" baseline="0" dirty="0" err="1">
                <a:ln>
                  <a:noFill/>
                </a:ln>
                <a:solidFill>
                  <a:srgbClr val="222222"/>
                </a:solidFill>
                <a:effectLst/>
                <a:latin typeface="Bahnschrift Light Condensed" panose="020B0502040204020203" pitchFamily="34" charset="0"/>
              </a:rPr>
              <a:t>by</a:t>
            </a:r>
            <a:r>
              <a:rPr kumimoji="0" lang="tr-TR" altLang="tr-TR" sz="3800" b="0" i="0" u="none" strike="noStrike" cap="none" normalizeH="0" baseline="0" dirty="0">
                <a:ln>
                  <a:noFill/>
                </a:ln>
                <a:solidFill>
                  <a:srgbClr val="222222"/>
                </a:solidFill>
                <a:effectLst/>
                <a:latin typeface="Bahnschrift Light Condensed" panose="020B0502040204020203" pitchFamily="34" charset="0"/>
              </a:rPr>
              <a:t> a leading </a:t>
            </a:r>
            <a:r>
              <a:rPr kumimoji="0" lang="tr-TR" altLang="tr-TR" sz="3800" b="0" i="0" u="none" strike="noStrike" cap="none" normalizeH="0" baseline="0" dirty="0" err="1">
                <a:ln>
                  <a:noFill/>
                </a:ln>
                <a:solidFill>
                  <a:srgbClr val="222222"/>
                </a:solidFill>
                <a:effectLst/>
                <a:latin typeface="Bahnschrift Light Condensed" panose="020B0502040204020203" pitchFamily="34" charset="0"/>
              </a:rPr>
              <a:t>group</a:t>
            </a:r>
            <a:r>
              <a:rPr kumimoji="0" lang="tr-TR" altLang="tr-TR" sz="3800" b="0" i="0" u="none" strike="noStrike" cap="none" normalizeH="0" baseline="0" dirty="0">
                <a:ln>
                  <a:noFill/>
                </a:ln>
                <a:solidFill>
                  <a:srgbClr val="222222"/>
                </a:solidFill>
                <a:effectLst/>
                <a:latin typeface="Bahnschrift Light Condensed" panose="020B0502040204020203" pitchFamily="34" charset="0"/>
              </a:rPr>
              <a:t> of global </a:t>
            </a:r>
            <a:r>
              <a:rPr kumimoji="0" lang="tr-TR" altLang="tr-TR" sz="3800" b="0" i="0" u="none" strike="noStrike" cap="none" normalizeH="0" baseline="0" dirty="0" err="1">
                <a:ln>
                  <a:noFill/>
                </a:ln>
                <a:solidFill>
                  <a:srgbClr val="222222"/>
                </a:solidFill>
                <a:effectLst/>
                <a:latin typeface="Bahnschrift Light Condensed" panose="020B0502040204020203" pitchFamily="34" charset="0"/>
              </a:rPr>
              <a:t>companies</a:t>
            </a:r>
            <a:r>
              <a:rPr kumimoji="0" lang="tr-TR" altLang="tr-TR" sz="38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3800" b="0" i="0" u="none" strike="noStrike" cap="none" normalizeH="0" baseline="0" dirty="0" err="1">
                <a:ln>
                  <a:noFill/>
                </a:ln>
                <a:solidFill>
                  <a:srgbClr val="222222"/>
                </a:solidFill>
                <a:effectLst/>
                <a:latin typeface="Bahnschrift Light Condensed" panose="020B0502040204020203" pitchFamily="34" charset="0"/>
              </a:rPr>
              <a:t>was</a:t>
            </a:r>
            <a:r>
              <a:rPr kumimoji="0" lang="tr-TR" altLang="tr-TR" sz="38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3800" b="0" i="0" u="none" strike="noStrike" cap="none" normalizeH="0" baseline="0" dirty="0" err="1">
                <a:ln>
                  <a:noFill/>
                </a:ln>
                <a:solidFill>
                  <a:srgbClr val="222222"/>
                </a:solidFill>
                <a:effectLst/>
                <a:latin typeface="Bahnschrift Light Condensed" panose="020B0502040204020203" pitchFamily="34" charset="0"/>
              </a:rPr>
              <a:t>established</a:t>
            </a:r>
            <a:r>
              <a:rPr kumimoji="0" lang="tr-TR" altLang="tr-TR" sz="38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3800" b="0" i="0" u="none" strike="noStrike" cap="none" normalizeH="0" baseline="0" dirty="0" err="1">
                <a:ln>
                  <a:noFill/>
                </a:ln>
                <a:solidFill>
                  <a:srgbClr val="222222"/>
                </a:solidFill>
                <a:effectLst/>
                <a:latin typeface="Bahnschrift Light Condensed" panose="020B0502040204020203" pitchFamily="34" charset="0"/>
              </a:rPr>
              <a:t>The</a:t>
            </a:r>
            <a:r>
              <a:rPr kumimoji="0" lang="tr-TR" altLang="tr-TR" sz="38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3800" b="0" i="0" u="none" strike="noStrike" cap="none" normalizeH="0" baseline="0" dirty="0" err="1">
                <a:ln>
                  <a:noFill/>
                </a:ln>
                <a:solidFill>
                  <a:srgbClr val="222222"/>
                </a:solidFill>
                <a:effectLst/>
                <a:latin typeface="Bahnschrift Light Condensed" panose="020B0502040204020203" pitchFamily="34" charset="0"/>
              </a:rPr>
              <a:t>foundation</a:t>
            </a:r>
            <a:r>
              <a:rPr kumimoji="0" lang="tr-TR" altLang="tr-TR" sz="38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3800" b="0" i="0" u="none" strike="noStrike" cap="none" normalizeH="0" baseline="0" dirty="0" err="1">
                <a:ln>
                  <a:noFill/>
                </a:ln>
                <a:solidFill>
                  <a:srgbClr val="222222"/>
                </a:solidFill>
                <a:effectLst/>
                <a:latin typeface="Bahnschrift Light Condensed" panose="020B0502040204020203" pitchFamily="34" charset="0"/>
              </a:rPr>
              <a:t>focused</a:t>
            </a:r>
            <a:r>
              <a:rPr kumimoji="0" lang="tr-TR" altLang="tr-TR" sz="38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3800" b="0" i="0" u="none" strike="noStrike" cap="none" normalizeH="0" baseline="0" dirty="0" err="1">
                <a:ln>
                  <a:noFill/>
                </a:ln>
                <a:solidFill>
                  <a:srgbClr val="222222"/>
                </a:solidFill>
                <a:effectLst/>
                <a:latin typeface="Bahnschrift Light Condensed" panose="020B0502040204020203" pitchFamily="34" charset="0"/>
              </a:rPr>
              <a:t>mainly</a:t>
            </a:r>
            <a:r>
              <a:rPr kumimoji="0" lang="tr-TR" altLang="tr-TR" sz="3800" b="0" i="0" u="none" strike="noStrike" cap="none" normalizeH="0" baseline="0" dirty="0">
                <a:ln>
                  <a:noFill/>
                </a:ln>
                <a:solidFill>
                  <a:srgbClr val="222222"/>
                </a:solidFill>
                <a:effectLst/>
                <a:latin typeface="Bahnschrift Light Condensed" panose="020B0502040204020203" pitchFamily="34" charset="0"/>
              </a:rPr>
              <a:t> on </a:t>
            </a:r>
            <a:r>
              <a:rPr kumimoji="0" lang="tr-TR" altLang="tr-TR" sz="3800" b="0" i="0" u="none" strike="noStrike" cap="none" normalizeH="0" baseline="0" dirty="0" err="1">
                <a:ln>
                  <a:noFill/>
                </a:ln>
                <a:solidFill>
                  <a:srgbClr val="222222"/>
                </a:solidFill>
                <a:effectLst/>
                <a:latin typeface="Bahnschrift Light Condensed" panose="020B0502040204020203" pitchFamily="34" charset="0"/>
              </a:rPr>
              <a:t>gathering</a:t>
            </a:r>
            <a:r>
              <a:rPr kumimoji="0" lang="tr-TR" altLang="tr-TR" sz="38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3800" b="0" i="0" u="none" strike="noStrike" cap="none" normalizeH="0" baseline="0" dirty="0" err="1">
                <a:ln>
                  <a:noFill/>
                </a:ln>
                <a:solidFill>
                  <a:srgbClr val="222222"/>
                </a:solidFill>
                <a:effectLst/>
                <a:latin typeface="Bahnschrift Light Condensed" panose="020B0502040204020203" pitchFamily="34" charset="0"/>
              </a:rPr>
              <a:t>different</a:t>
            </a:r>
            <a:r>
              <a:rPr kumimoji="0" lang="tr-TR" altLang="tr-TR" sz="38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3800" b="0" i="0" u="none" strike="noStrike" cap="none" normalizeH="0" baseline="0" dirty="0" err="1">
                <a:ln>
                  <a:noFill/>
                </a:ln>
                <a:solidFill>
                  <a:srgbClr val="222222"/>
                </a:solidFill>
                <a:effectLst/>
                <a:latin typeface="Bahnschrift Light Condensed" panose="020B0502040204020203" pitchFamily="34" charset="0"/>
              </a:rPr>
              <a:t>schools</a:t>
            </a:r>
            <a:r>
              <a:rPr kumimoji="0" lang="tr-TR" altLang="tr-TR" sz="3800" b="0" i="0" u="none" strike="noStrike" cap="none" normalizeH="0" baseline="0" dirty="0">
                <a:ln>
                  <a:noFill/>
                </a:ln>
                <a:solidFill>
                  <a:srgbClr val="222222"/>
                </a:solidFill>
                <a:effectLst/>
                <a:latin typeface="Bahnschrift Light Condensed" panose="020B0502040204020203" pitchFamily="34" charset="0"/>
              </a:rPr>
              <a:t> of </a:t>
            </a:r>
            <a:r>
              <a:rPr kumimoji="0" lang="tr-TR" altLang="tr-TR" sz="3800" b="0" i="0" u="none" strike="noStrike" cap="none" normalizeH="0" baseline="0" dirty="0" err="1">
                <a:ln>
                  <a:noFill/>
                </a:ln>
                <a:solidFill>
                  <a:srgbClr val="222222"/>
                </a:solidFill>
                <a:effectLst/>
                <a:latin typeface="Bahnschrift Light Condensed" panose="020B0502040204020203" pitchFamily="34" charset="0"/>
              </a:rPr>
              <a:t>thought</a:t>
            </a:r>
            <a:r>
              <a:rPr kumimoji="0" lang="tr-TR" altLang="tr-TR" sz="38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3800" b="0" i="0" u="none" strike="noStrike" cap="none" normalizeH="0" baseline="0" dirty="0" err="1">
                <a:ln>
                  <a:noFill/>
                </a:ln>
                <a:solidFill>
                  <a:srgbClr val="222222"/>
                </a:solidFill>
                <a:effectLst/>
                <a:latin typeface="Bahnschrift Light Condensed" panose="020B0502040204020203" pitchFamily="34" charset="0"/>
              </a:rPr>
              <a:t>around</a:t>
            </a:r>
            <a:r>
              <a:rPr kumimoji="0" lang="tr-TR" altLang="tr-TR" sz="3800" b="0" i="0" u="none" strike="noStrike" cap="none" normalizeH="0" baseline="0" dirty="0">
                <a:ln>
                  <a:noFill/>
                </a:ln>
                <a:solidFill>
                  <a:srgbClr val="222222"/>
                </a:solidFill>
                <a:effectLst/>
                <a:latin typeface="Bahnschrift Light Condensed" panose="020B0502040204020203" pitchFamily="34" charset="0"/>
              </a:rPr>
              <a:t> an </a:t>
            </a:r>
            <a:r>
              <a:rPr kumimoji="0" lang="tr-TR" altLang="tr-TR" sz="3800" b="0" i="0" u="none" strike="noStrike" cap="none" normalizeH="0" baseline="0" dirty="0" err="1">
                <a:ln>
                  <a:noFill/>
                </a:ln>
                <a:solidFill>
                  <a:srgbClr val="222222"/>
                </a:solidFill>
                <a:effectLst/>
                <a:latin typeface="Bahnschrift Light Condensed" panose="020B0502040204020203" pitchFamily="34" charset="0"/>
              </a:rPr>
              <a:t>integrated</a:t>
            </a:r>
            <a:r>
              <a:rPr kumimoji="0" lang="tr-TR" altLang="tr-TR" sz="38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3800" b="0" i="0" u="none" strike="noStrike" cap="none" normalizeH="0" baseline="0" dirty="0" err="1">
                <a:ln>
                  <a:noFill/>
                </a:ln>
                <a:solidFill>
                  <a:srgbClr val="222222"/>
                </a:solidFill>
                <a:effectLst/>
                <a:latin typeface="Bahnschrift Light Condensed" panose="020B0502040204020203" pitchFamily="34" charset="0"/>
              </a:rPr>
              <a:t>framework</a:t>
            </a:r>
            <a:r>
              <a:rPr kumimoji="0" lang="tr-TR" altLang="tr-TR" sz="38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3800" b="0" i="0" u="none" strike="noStrike" cap="none" normalizeH="0" baseline="0" dirty="0" err="1">
                <a:ln>
                  <a:noFill/>
                </a:ln>
                <a:solidFill>
                  <a:srgbClr val="222222"/>
                </a:solidFill>
                <a:effectLst/>
                <a:latin typeface="Bahnschrift Light Condensed" panose="020B0502040204020203" pitchFamily="34" charset="0"/>
              </a:rPr>
              <a:t>called</a:t>
            </a:r>
            <a:r>
              <a:rPr kumimoji="0" lang="tr-TR" altLang="tr-TR" sz="38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3800" b="0" i="0" u="none" strike="noStrike" cap="none" normalizeH="0" baseline="0" dirty="0" err="1">
                <a:ln>
                  <a:noFill/>
                </a:ln>
                <a:solidFill>
                  <a:srgbClr val="222222"/>
                </a:solidFill>
                <a:effectLst/>
                <a:latin typeface="Bahnschrift Light Condensed" panose="020B0502040204020203" pitchFamily="34" charset="0"/>
              </a:rPr>
              <a:t>circular</a:t>
            </a:r>
            <a:r>
              <a:rPr kumimoji="0" lang="tr-TR" altLang="tr-TR" sz="38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3800" b="0" i="0" u="none" strike="noStrike" cap="none" normalizeH="0" baseline="0" dirty="0" err="1">
                <a:ln>
                  <a:noFill/>
                </a:ln>
                <a:solidFill>
                  <a:srgbClr val="222222"/>
                </a:solidFill>
                <a:effectLst/>
                <a:latin typeface="Bahnschrift Light Condensed" panose="020B0502040204020203" pitchFamily="34" charset="0"/>
              </a:rPr>
              <a:t>economy</a:t>
            </a:r>
            <a:r>
              <a:rPr kumimoji="0" lang="tr-TR" altLang="tr-TR" sz="3800" b="0" i="0" u="none" strike="noStrike" cap="none" normalizeH="0" baseline="0" dirty="0">
                <a:ln>
                  <a:noFill/>
                </a:ln>
                <a:solidFill>
                  <a:srgbClr val="222222"/>
                </a:solidFill>
                <a:effectLst/>
                <a:latin typeface="Bahnschrift Light Condensed" panose="020B0502040204020203" pitchFamily="34" charset="0"/>
              </a:rPr>
              <a:t>".</a:t>
            </a:r>
            <a:r>
              <a:rPr kumimoji="0" lang="tr-TR" altLang="tr-TR" sz="3800" b="0" i="0" u="none" strike="noStrike" cap="none" normalizeH="0" baseline="0" dirty="0">
                <a:ln>
                  <a:noFill/>
                </a:ln>
                <a:solidFill>
                  <a:schemeClr val="tx1"/>
                </a:solidFill>
                <a:effectLst/>
                <a:latin typeface="Bahnschrift Light Condensed" panose="020B0502040204020203" pitchFamily="34" charset="0"/>
              </a:rPr>
              <a:t> </a:t>
            </a:r>
          </a:p>
        </p:txBody>
      </p:sp>
      <p:pic>
        <p:nvPicPr>
          <p:cNvPr id="2053" name="Picture 5" descr="ellen macarthur foundation ile ilgili görsel sonucu&quot;">
            <a:extLst>
              <a:ext uri="{FF2B5EF4-FFF2-40B4-BE49-F238E27FC236}">
                <a16:creationId xmlns:a16="http://schemas.microsoft.com/office/drawing/2014/main" id="{DADA1818-7AB7-4E56-A4F5-B06457B31EF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58469" y="709121"/>
            <a:ext cx="4122177" cy="2993335"/>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7" descr="ellen macarthur foundation ile ilgili görsel sonucu&quot;">
            <a:extLst>
              <a:ext uri="{FF2B5EF4-FFF2-40B4-BE49-F238E27FC236}">
                <a16:creationId xmlns:a16="http://schemas.microsoft.com/office/drawing/2014/main" id="{93F3F9AC-D894-43F7-8063-6F8B8F5003F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90808" y="3682448"/>
            <a:ext cx="28575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8550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2359D67-AE9F-4CE8-921F-D99A5A419AD1}"/>
              </a:ext>
            </a:extLst>
          </p:cNvPr>
          <p:cNvSpPr>
            <a:spLocks noGrp="1"/>
          </p:cNvSpPr>
          <p:nvPr>
            <p:ph type="title"/>
          </p:nvPr>
        </p:nvSpPr>
        <p:spPr>
          <a:xfrm>
            <a:off x="798442" y="383306"/>
            <a:ext cx="10515600" cy="1325563"/>
          </a:xfrm>
        </p:spPr>
        <p:txBody>
          <a:bodyPr>
            <a:normAutofit/>
          </a:bodyPr>
          <a:lstStyle/>
          <a:p>
            <a:r>
              <a:rPr lang="tr-TR" sz="7200" dirty="0" err="1">
                <a:latin typeface="Bahnschrift Light Condensed" panose="020B0502040204020203" pitchFamily="34" charset="0"/>
              </a:rPr>
              <a:t>What</a:t>
            </a:r>
            <a:r>
              <a:rPr lang="tr-TR" sz="7200" dirty="0">
                <a:latin typeface="Bahnschrift Light Condensed" panose="020B0502040204020203" pitchFamily="34" charset="0"/>
              </a:rPr>
              <a:t> is </a:t>
            </a:r>
            <a:r>
              <a:rPr lang="tr-TR" sz="7200" dirty="0" err="1">
                <a:latin typeface="Bahnschrift Light Condensed" panose="020B0502040204020203" pitchFamily="34" charset="0"/>
              </a:rPr>
              <a:t>circular</a:t>
            </a:r>
            <a:r>
              <a:rPr lang="tr-TR" sz="7200" dirty="0">
                <a:latin typeface="Bahnschrift Light Condensed" panose="020B0502040204020203" pitchFamily="34" charset="0"/>
              </a:rPr>
              <a:t> </a:t>
            </a:r>
            <a:r>
              <a:rPr lang="tr-TR" sz="7200" dirty="0" err="1">
                <a:latin typeface="Bahnschrift Light Condensed" panose="020B0502040204020203" pitchFamily="34" charset="0"/>
              </a:rPr>
              <a:t>economy</a:t>
            </a:r>
            <a:r>
              <a:rPr lang="tr-TR" sz="7200" dirty="0">
                <a:latin typeface="Bahnschrift Light Condensed" panose="020B0502040204020203" pitchFamily="34" charset="0"/>
              </a:rPr>
              <a:t>?</a:t>
            </a:r>
          </a:p>
        </p:txBody>
      </p:sp>
      <p:sp>
        <p:nvSpPr>
          <p:cNvPr id="3" name="Rectangle 1">
            <a:extLst>
              <a:ext uri="{FF2B5EF4-FFF2-40B4-BE49-F238E27FC236}">
                <a16:creationId xmlns:a16="http://schemas.microsoft.com/office/drawing/2014/main" id="{04C2D8D5-8DDD-4754-AAC0-6E9A8D47865B}"/>
              </a:ext>
            </a:extLst>
          </p:cNvPr>
          <p:cNvSpPr>
            <a:spLocks noChangeArrowheads="1"/>
          </p:cNvSpPr>
          <p:nvPr/>
        </p:nvSpPr>
        <p:spPr bwMode="auto">
          <a:xfrm rot="10800000" flipV="1">
            <a:off x="838199" y="1708869"/>
            <a:ext cx="4621693" cy="2550068"/>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400" b="0" i="0" u="none" strike="noStrike" cap="none" normalizeH="0" baseline="0" dirty="0" err="1">
                <a:ln>
                  <a:noFill/>
                </a:ln>
                <a:solidFill>
                  <a:srgbClr val="222222"/>
                </a:solidFill>
                <a:effectLst/>
                <a:latin typeface="Bahnschrift Light Condensed" panose="020B0502040204020203" pitchFamily="34" charset="0"/>
              </a:rPr>
              <a:t>Circular</a:t>
            </a:r>
            <a:r>
              <a:rPr kumimoji="0" lang="tr-TR" altLang="tr-TR" sz="24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400" b="0" i="0" u="none" strike="noStrike" cap="none" normalizeH="0" baseline="0" dirty="0" err="1">
                <a:ln>
                  <a:noFill/>
                </a:ln>
                <a:solidFill>
                  <a:srgbClr val="222222"/>
                </a:solidFill>
                <a:effectLst/>
                <a:latin typeface="Bahnschrift Light Condensed" panose="020B0502040204020203" pitchFamily="34" charset="0"/>
              </a:rPr>
              <a:t>economy</a:t>
            </a:r>
            <a:r>
              <a:rPr kumimoji="0" lang="tr-TR" altLang="tr-TR" sz="2400" b="0" i="0" u="none" strike="noStrike" cap="none" normalizeH="0" baseline="0" dirty="0">
                <a:ln>
                  <a:noFill/>
                </a:ln>
                <a:solidFill>
                  <a:srgbClr val="222222"/>
                </a:solidFill>
                <a:effectLst/>
                <a:latin typeface="Bahnschrift Light Condensed" panose="020B0502040204020203" pitchFamily="34" charset="0"/>
              </a:rPr>
              <a:t> is an </a:t>
            </a:r>
            <a:r>
              <a:rPr kumimoji="0" lang="tr-TR" altLang="tr-TR" sz="2400" b="0" i="0" u="none" strike="noStrike" cap="none" normalizeH="0" baseline="0" dirty="0" err="1">
                <a:ln>
                  <a:noFill/>
                </a:ln>
                <a:solidFill>
                  <a:srgbClr val="222222"/>
                </a:solidFill>
                <a:effectLst/>
                <a:latin typeface="Bahnschrift Light Condensed" panose="020B0502040204020203" pitchFamily="34" charset="0"/>
              </a:rPr>
              <a:t>industrial</a:t>
            </a:r>
            <a:r>
              <a:rPr kumimoji="0" lang="tr-TR" altLang="tr-TR" sz="24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400" b="0" i="0" u="none" strike="noStrike" cap="none" normalizeH="0" baseline="0" dirty="0" err="1">
                <a:ln>
                  <a:noFill/>
                </a:ln>
                <a:solidFill>
                  <a:srgbClr val="222222"/>
                </a:solidFill>
                <a:effectLst/>
                <a:latin typeface="Bahnschrift Light Condensed" panose="020B0502040204020203" pitchFamily="34" charset="0"/>
              </a:rPr>
              <a:t>term</a:t>
            </a:r>
            <a:r>
              <a:rPr kumimoji="0" lang="tr-TR" altLang="tr-TR" sz="24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400" b="0" i="0" u="none" strike="noStrike" cap="none" normalizeH="0" baseline="0" dirty="0" err="1">
                <a:ln>
                  <a:noFill/>
                </a:ln>
                <a:solidFill>
                  <a:srgbClr val="222222"/>
                </a:solidFill>
                <a:effectLst/>
                <a:latin typeface="Bahnschrift Light Condensed" panose="020B0502040204020203" pitchFamily="34" charset="0"/>
              </a:rPr>
              <a:t>that</a:t>
            </a:r>
            <a:r>
              <a:rPr kumimoji="0" lang="tr-TR" altLang="tr-TR" sz="24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400" b="0" i="0" u="none" strike="noStrike" cap="none" normalizeH="0" baseline="0" dirty="0" err="1">
                <a:ln>
                  <a:noFill/>
                </a:ln>
                <a:solidFill>
                  <a:srgbClr val="222222"/>
                </a:solidFill>
                <a:effectLst/>
                <a:latin typeface="Bahnschrift Light Condensed" panose="020B0502040204020203" pitchFamily="34" charset="0"/>
              </a:rPr>
              <a:t>refers</a:t>
            </a:r>
            <a:r>
              <a:rPr kumimoji="0" lang="tr-TR" altLang="tr-TR" sz="24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400" b="0" i="0" u="none" strike="noStrike" cap="none" normalizeH="0" baseline="0" dirty="0" err="1">
                <a:ln>
                  <a:noFill/>
                </a:ln>
                <a:solidFill>
                  <a:srgbClr val="222222"/>
                </a:solidFill>
                <a:effectLst/>
                <a:latin typeface="Bahnschrift Light Condensed" panose="020B0502040204020203" pitchFamily="34" charset="0"/>
              </a:rPr>
              <a:t>to</a:t>
            </a:r>
            <a:r>
              <a:rPr kumimoji="0" lang="tr-TR" altLang="tr-TR" sz="24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400" b="0" i="0" u="none" strike="noStrike" cap="none" normalizeH="0" baseline="0" dirty="0" err="1">
                <a:ln>
                  <a:noFill/>
                </a:ln>
                <a:solidFill>
                  <a:srgbClr val="222222"/>
                </a:solidFill>
                <a:effectLst/>
                <a:latin typeface="Bahnschrift Light Condensed" panose="020B0502040204020203" pitchFamily="34" charset="0"/>
              </a:rPr>
              <a:t>the</a:t>
            </a:r>
            <a:r>
              <a:rPr kumimoji="0" lang="tr-TR" altLang="tr-TR" sz="24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400" b="0" i="0" u="none" strike="noStrike" cap="none" normalizeH="0" baseline="0" dirty="0" err="1">
                <a:ln>
                  <a:noFill/>
                </a:ln>
                <a:solidFill>
                  <a:srgbClr val="222222"/>
                </a:solidFill>
                <a:effectLst/>
                <a:latin typeface="Bahnschrift Light Condensed" panose="020B0502040204020203" pitchFamily="34" charset="0"/>
              </a:rPr>
              <a:t>transformation</a:t>
            </a:r>
            <a:r>
              <a:rPr kumimoji="0" lang="tr-TR" altLang="tr-TR" sz="24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400" b="0" i="0" u="none" strike="noStrike" cap="none" normalizeH="0" baseline="0" dirty="0" err="1">
                <a:ln>
                  <a:noFill/>
                </a:ln>
                <a:solidFill>
                  <a:srgbClr val="222222"/>
                </a:solidFill>
                <a:effectLst/>
                <a:latin typeface="Bahnschrift Light Condensed" panose="020B0502040204020203" pitchFamily="34" charset="0"/>
              </a:rPr>
              <a:t>and</a:t>
            </a:r>
            <a:r>
              <a:rPr kumimoji="0" lang="tr-TR" altLang="tr-TR" sz="24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400" b="0" i="0" u="none" strike="noStrike" cap="none" normalizeH="0" baseline="0" dirty="0" err="1">
                <a:ln>
                  <a:noFill/>
                </a:ln>
                <a:solidFill>
                  <a:srgbClr val="222222"/>
                </a:solidFill>
                <a:effectLst/>
                <a:latin typeface="Bahnschrift Light Condensed" panose="020B0502040204020203" pitchFamily="34" charset="0"/>
              </a:rPr>
              <a:t>recycling</a:t>
            </a:r>
            <a:r>
              <a:rPr kumimoji="0" lang="tr-TR" altLang="tr-TR" sz="2400" b="0" i="0" u="none" strike="noStrike" cap="none" normalizeH="0" baseline="0" dirty="0">
                <a:ln>
                  <a:noFill/>
                </a:ln>
                <a:solidFill>
                  <a:srgbClr val="222222"/>
                </a:solidFill>
                <a:effectLst/>
                <a:latin typeface="Bahnschrift Light Condensed" panose="020B0502040204020203" pitchFamily="34" charset="0"/>
              </a:rPr>
              <a:t> of </a:t>
            </a:r>
            <a:r>
              <a:rPr kumimoji="0" lang="tr-TR" altLang="tr-TR" sz="2400" b="0" i="0" u="none" strike="noStrike" cap="none" normalizeH="0" baseline="0" dirty="0" err="1">
                <a:ln>
                  <a:noFill/>
                </a:ln>
                <a:solidFill>
                  <a:srgbClr val="222222"/>
                </a:solidFill>
                <a:effectLst/>
                <a:latin typeface="Bahnschrift Light Condensed" panose="020B0502040204020203" pitchFamily="34" charset="0"/>
              </a:rPr>
              <a:t>industrial</a:t>
            </a:r>
            <a:r>
              <a:rPr kumimoji="0" lang="tr-TR" altLang="tr-TR" sz="24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400" b="0" i="0" u="none" strike="noStrike" cap="none" normalizeH="0" baseline="0" dirty="0" err="1">
                <a:ln>
                  <a:noFill/>
                </a:ln>
                <a:solidFill>
                  <a:srgbClr val="222222"/>
                </a:solidFill>
                <a:effectLst/>
                <a:latin typeface="Bahnschrift Light Condensed" panose="020B0502040204020203" pitchFamily="34" charset="0"/>
              </a:rPr>
              <a:t>economics</a:t>
            </a:r>
            <a:r>
              <a:rPr kumimoji="0" lang="tr-TR" altLang="tr-TR" sz="24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400" b="0" i="0" u="none" strike="noStrike" cap="none" normalizeH="0" baseline="0" dirty="0" err="1">
                <a:ln>
                  <a:noFill/>
                </a:ln>
                <a:solidFill>
                  <a:srgbClr val="222222"/>
                </a:solidFill>
                <a:effectLst/>
                <a:latin typeface="Bahnschrift Light Condensed" panose="020B0502040204020203" pitchFamily="34" charset="0"/>
              </a:rPr>
              <a:t>rather</a:t>
            </a:r>
            <a:r>
              <a:rPr kumimoji="0" lang="tr-TR" altLang="tr-TR" sz="24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400" b="0" i="0" u="none" strike="noStrike" cap="none" normalizeH="0" baseline="0" dirty="0" err="1">
                <a:ln>
                  <a:noFill/>
                </a:ln>
                <a:solidFill>
                  <a:srgbClr val="222222"/>
                </a:solidFill>
                <a:effectLst/>
                <a:latin typeface="Bahnschrift Light Condensed" panose="020B0502040204020203" pitchFamily="34" charset="0"/>
              </a:rPr>
              <a:t>than</a:t>
            </a:r>
            <a:r>
              <a:rPr kumimoji="0" lang="tr-TR" altLang="tr-TR" sz="24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400" b="0" i="0" u="none" strike="noStrike" cap="none" normalizeH="0" baseline="0" dirty="0" err="1">
                <a:ln>
                  <a:noFill/>
                </a:ln>
                <a:solidFill>
                  <a:srgbClr val="222222"/>
                </a:solidFill>
                <a:effectLst/>
                <a:latin typeface="Bahnschrift Light Condensed" panose="020B0502040204020203" pitchFamily="34" charset="0"/>
              </a:rPr>
              <a:t>the</a:t>
            </a:r>
            <a:r>
              <a:rPr kumimoji="0" lang="tr-TR" altLang="tr-TR" sz="24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400" b="0" i="0" u="none" strike="noStrike" cap="none" normalizeH="0" baseline="0" dirty="0" err="1">
                <a:ln>
                  <a:noFill/>
                </a:ln>
                <a:solidFill>
                  <a:srgbClr val="222222"/>
                </a:solidFill>
                <a:effectLst/>
                <a:latin typeface="Bahnschrift Light Condensed" panose="020B0502040204020203" pitchFamily="34" charset="0"/>
              </a:rPr>
              <a:t>process</a:t>
            </a:r>
            <a:r>
              <a:rPr kumimoji="0" lang="tr-TR" altLang="tr-TR" sz="2400" b="0" i="0" u="none" strike="noStrike" cap="none" normalizeH="0" baseline="0" dirty="0">
                <a:ln>
                  <a:noFill/>
                </a:ln>
                <a:solidFill>
                  <a:srgbClr val="222222"/>
                </a:solidFill>
                <a:effectLst/>
                <a:latin typeface="Bahnschrift Light Condensed" panose="020B0502040204020203" pitchFamily="34" charset="0"/>
              </a:rPr>
              <a:t> of </a:t>
            </a:r>
            <a:r>
              <a:rPr kumimoji="0" lang="tr-TR" altLang="tr-TR" sz="2400" b="0" i="0" u="none" strike="noStrike" cap="none" normalizeH="0" baseline="0" dirty="0" err="1">
                <a:ln>
                  <a:noFill/>
                </a:ln>
                <a:solidFill>
                  <a:srgbClr val="222222"/>
                </a:solidFill>
                <a:effectLst/>
                <a:latin typeface="Bahnschrift Light Condensed" panose="020B0502040204020203" pitchFamily="34" charset="0"/>
              </a:rPr>
              <a:t>production</a:t>
            </a:r>
            <a:r>
              <a:rPr kumimoji="0" lang="tr-TR" altLang="tr-TR" sz="24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400" b="0" i="0" u="none" strike="noStrike" cap="none" normalizeH="0" baseline="0" dirty="0" err="1">
                <a:ln>
                  <a:noFill/>
                </a:ln>
                <a:solidFill>
                  <a:srgbClr val="222222"/>
                </a:solidFill>
                <a:effectLst/>
                <a:latin typeface="Bahnschrift Light Condensed" panose="020B0502040204020203" pitchFamily="34" charset="0"/>
              </a:rPr>
              <a:t>use</a:t>
            </a:r>
            <a:r>
              <a:rPr kumimoji="0" lang="tr-TR" altLang="tr-TR" sz="24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400" b="0" i="0" u="none" strike="noStrike" cap="none" normalizeH="0" baseline="0" dirty="0" err="1">
                <a:ln>
                  <a:noFill/>
                </a:ln>
                <a:solidFill>
                  <a:srgbClr val="222222"/>
                </a:solidFill>
                <a:effectLst/>
                <a:latin typeface="Bahnschrift Light Condensed" panose="020B0502040204020203" pitchFamily="34" charset="0"/>
              </a:rPr>
              <a:t>and</a:t>
            </a:r>
            <a:r>
              <a:rPr kumimoji="0" lang="tr-TR" altLang="tr-TR" sz="24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400" b="0" i="0" u="none" strike="noStrike" cap="none" normalizeH="0" baseline="0" dirty="0" err="1">
                <a:ln>
                  <a:noFill/>
                </a:ln>
                <a:solidFill>
                  <a:srgbClr val="222222"/>
                </a:solidFill>
                <a:effectLst/>
                <a:latin typeface="Bahnschrift Light Condensed" panose="020B0502040204020203" pitchFamily="34" charset="0"/>
              </a:rPr>
              <a:t>destruction</a:t>
            </a:r>
            <a:r>
              <a:rPr kumimoji="0" lang="tr-TR" altLang="tr-TR" sz="24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400" b="0" i="0" u="none" strike="noStrike" cap="none" normalizeH="0" baseline="0" dirty="0" err="1">
                <a:ln>
                  <a:noFill/>
                </a:ln>
                <a:solidFill>
                  <a:srgbClr val="222222"/>
                </a:solidFill>
                <a:effectLst/>
                <a:latin typeface="Bahnschrift Light Condensed" panose="020B0502040204020203" pitchFamily="34" charset="0"/>
              </a:rPr>
              <a:t>In</a:t>
            </a:r>
            <a:r>
              <a:rPr kumimoji="0" lang="tr-TR" altLang="tr-TR" sz="2400" b="0" i="0" u="none" strike="noStrike" cap="none" normalizeH="0" baseline="0" dirty="0">
                <a:ln>
                  <a:noFill/>
                </a:ln>
                <a:solidFill>
                  <a:srgbClr val="222222"/>
                </a:solidFill>
                <a:effectLst/>
                <a:latin typeface="Bahnschrift Light Condensed" panose="020B0502040204020203" pitchFamily="34" charset="0"/>
              </a:rPr>
              <a:t> a </a:t>
            </a:r>
            <a:r>
              <a:rPr kumimoji="0" lang="tr-TR" altLang="tr-TR" sz="2400" b="0" i="0" u="none" strike="noStrike" cap="none" normalizeH="0" baseline="0" dirty="0" err="1">
                <a:ln>
                  <a:noFill/>
                </a:ln>
                <a:solidFill>
                  <a:srgbClr val="222222"/>
                </a:solidFill>
                <a:effectLst/>
                <a:latin typeface="Bahnschrift Light Condensed" panose="020B0502040204020203" pitchFamily="34" charset="0"/>
              </a:rPr>
              <a:t>circular</a:t>
            </a:r>
            <a:r>
              <a:rPr kumimoji="0" lang="tr-TR" altLang="tr-TR" sz="24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400" b="0" i="0" u="none" strike="noStrike" cap="none" normalizeH="0" baseline="0" dirty="0" err="1">
                <a:ln>
                  <a:noFill/>
                </a:ln>
                <a:solidFill>
                  <a:srgbClr val="222222"/>
                </a:solidFill>
                <a:effectLst/>
                <a:latin typeface="Bahnschrift Light Condensed" panose="020B0502040204020203" pitchFamily="34" charset="0"/>
              </a:rPr>
              <a:t>economy</a:t>
            </a:r>
            <a:r>
              <a:rPr kumimoji="0" lang="tr-TR" altLang="tr-TR" sz="24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400" b="0" i="0" u="none" strike="noStrike" cap="none" normalizeH="0" baseline="0" dirty="0" err="1">
                <a:ln>
                  <a:noFill/>
                </a:ln>
                <a:solidFill>
                  <a:srgbClr val="222222"/>
                </a:solidFill>
                <a:effectLst/>
                <a:latin typeface="Bahnschrift Light Condensed" panose="020B0502040204020203" pitchFamily="34" charset="0"/>
              </a:rPr>
              <a:t>manufacturers</a:t>
            </a:r>
            <a:r>
              <a:rPr kumimoji="0" lang="tr-TR" altLang="tr-TR" sz="24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400" b="0" i="0" u="none" strike="noStrike" cap="none" normalizeH="0" baseline="0" dirty="0" err="1">
                <a:ln>
                  <a:noFill/>
                </a:ln>
                <a:solidFill>
                  <a:srgbClr val="222222"/>
                </a:solidFill>
                <a:effectLst/>
                <a:latin typeface="Bahnschrift Light Condensed" panose="020B0502040204020203" pitchFamily="34" charset="0"/>
              </a:rPr>
              <a:t>design</a:t>
            </a:r>
            <a:r>
              <a:rPr kumimoji="0" lang="tr-TR" altLang="tr-TR" sz="24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400" b="0" i="0" u="none" strike="noStrike" cap="none" normalizeH="0" baseline="0" dirty="0" err="1">
                <a:ln>
                  <a:noFill/>
                </a:ln>
                <a:solidFill>
                  <a:srgbClr val="222222"/>
                </a:solidFill>
                <a:effectLst/>
                <a:latin typeface="Bahnschrift Light Condensed" panose="020B0502040204020203" pitchFamily="34" charset="0"/>
              </a:rPr>
              <a:t>reusable</a:t>
            </a:r>
            <a:r>
              <a:rPr kumimoji="0" lang="tr-TR" altLang="tr-TR" sz="24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400" b="0" i="0" u="none" strike="noStrike" cap="none" normalizeH="0" baseline="0" dirty="0" err="1">
                <a:ln>
                  <a:noFill/>
                </a:ln>
                <a:solidFill>
                  <a:srgbClr val="222222"/>
                </a:solidFill>
                <a:effectLst/>
                <a:latin typeface="Bahnschrift Light Condensed" panose="020B0502040204020203" pitchFamily="34" charset="0"/>
              </a:rPr>
              <a:t>products</a:t>
            </a:r>
            <a:r>
              <a:rPr kumimoji="0" lang="tr-TR" altLang="tr-TR" sz="24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400" b="0" i="0" u="none" strike="noStrike" cap="none" normalizeH="0" baseline="0" dirty="0" err="1">
                <a:ln>
                  <a:noFill/>
                </a:ln>
                <a:solidFill>
                  <a:srgbClr val="222222"/>
                </a:solidFill>
                <a:effectLst/>
                <a:latin typeface="Bahnschrift Light Condensed" panose="020B0502040204020203" pitchFamily="34" charset="0"/>
              </a:rPr>
              <a:t>because</a:t>
            </a:r>
            <a:r>
              <a:rPr kumimoji="0" lang="tr-TR" altLang="tr-TR" sz="24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400" b="0" i="0" u="none" strike="noStrike" cap="none" normalizeH="0" baseline="0" dirty="0" err="1">
                <a:ln>
                  <a:noFill/>
                </a:ln>
                <a:solidFill>
                  <a:srgbClr val="222222"/>
                </a:solidFill>
                <a:effectLst/>
                <a:latin typeface="Bahnschrift Light Condensed" panose="020B0502040204020203" pitchFamily="34" charset="0"/>
              </a:rPr>
              <a:t>the</a:t>
            </a:r>
            <a:r>
              <a:rPr kumimoji="0" lang="tr-TR" altLang="tr-TR" sz="24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400" b="0" i="0" u="none" strike="noStrike" cap="none" normalizeH="0" baseline="0" dirty="0" err="1">
                <a:ln>
                  <a:noFill/>
                </a:ln>
                <a:solidFill>
                  <a:srgbClr val="222222"/>
                </a:solidFill>
                <a:effectLst/>
                <a:latin typeface="Bahnschrift Light Condensed" panose="020B0502040204020203" pitchFamily="34" charset="0"/>
              </a:rPr>
              <a:t>aim</a:t>
            </a:r>
            <a:r>
              <a:rPr kumimoji="0" lang="tr-TR" altLang="tr-TR" sz="2400" b="0" i="0" u="none" strike="noStrike" cap="none" normalizeH="0" baseline="0" dirty="0">
                <a:ln>
                  <a:noFill/>
                </a:ln>
                <a:solidFill>
                  <a:srgbClr val="222222"/>
                </a:solidFill>
                <a:effectLst/>
                <a:latin typeface="Bahnschrift Light Condensed" panose="020B0502040204020203" pitchFamily="34" charset="0"/>
              </a:rPr>
              <a:t> is </a:t>
            </a:r>
            <a:r>
              <a:rPr kumimoji="0" lang="tr-TR" altLang="tr-TR" sz="2400" b="0" i="0" u="none" strike="noStrike" cap="none" normalizeH="0" baseline="0" dirty="0" err="1">
                <a:ln>
                  <a:noFill/>
                </a:ln>
                <a:solidFill>
                  <a:srgbClr val="222222"/>
                </a:solidFill>
                <a:effectLst/>
                <a:latin typeface="Bahnschrift Light Condensed" panose="020B0502040204020203" pitchFamily="34" charset="0"/>
              </a:rPr>
              <a:t>to</a:t>
            </a:r>
            <a:r>
              <a:rPr kumimoji="0" lang="tr-TR" altLang="tr-TR" sz="24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400" b="0" i="0" u="none" strike="noStrike" cap="none" normalizeH="0" baseline="0" dirty="0" err="1">
                <a:ln>
                  <a:noFill/>
                </a:ln>
                <a:solidFill>
                  <a:srgbClr val="222222"/>
                </a:solidFill>
                <a:effectLst/>
                <a:latin typeface="Bahnschrift Light Condensed" panose="020B0502040204020203" pitchFamily="34" charset="0"/>
              </a:rPr>
              <a:t>reuse</a:t>
            </a:r>
            <a:r>
              <a:rPr kumimoji="0" lang="tr-TR" altLang="tr-TR" sz="24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400" b="0" i="0" u="none" strike="noStrike" cap="none" normalizeH="0" baseline="0" dirty="0" err="1">
                <a:ln>
                  <a:noFill/>
                </a:ln>
                <a:solidFill>
                  <a:srgbClr val="222222"/>
                </a:solidFill>
                <a:effectLst/>
                <a:latin typeface="Bahnschrift Light Condensed" panose="020B0502040204020203" pitchFamily="34" charset="0"/>
              </a:rPr>
              <a:t>the</a:t>
            </a:r>
            <a:r>
              <a:rPr kumimoji="0" lang="tr-TR" altLang="tr-TR" sz="24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400" b="0" i="0" u="none" strike="noStrike" cap="none" normalizeH="0" baseline="0" dirty="0" err="1">
                <a:ln>
                  <a:noFill/>
                </a:ln>
                <a:solidFill>
                  <a:srgbClr val="222222"/>
                </a:solidFill>
                <a:effectLst/>
                <a:latin typeface="Bahnschrift Light Condensed" panose="020B0502040204020203" pitchFamily="34" charset="0"/>
              </a:rPr>
              <a:t>material</a:t>
            </a:r>
            <a:r>
              <a:rPr kumimoji="0" lang="tr-TR" altLang="tr-TR" sz="2400" b="0" i="0" u="none" strike="noStrike" cap="none" normalizeH="0" baseline="0" dirty="0">
                <a:ln>
                  <a:noFill/>
                </a:ln>
                <a:solidFill>
                  <a:srgbClr val="222222"/>
                </a:solidFill>
                <a:effectLst/>
                <a:latin typeface="Bahnschrift Light Condensed" panose="020B0502040204020203" pitchFamily="34" charset="0"/>
              </a:rPr>
              <a:t>.</a:t>
            </a:r>
            <a:r>
              <a:rPr kumimoji="0" lang="tr-TR" altLang="tr-TR" sz="2400" b="0" i="0" u="none" strike="noStrike" cap="none" normalizeH="0" baseline="0" dirty="0">
                <a:ln>
                  <a:noFill/>
                </a:ln>
                <a:solidFill>
                  <a:schemeClr val="tx1"/>
                </a:solidFill>
                <a:effectLst/>
                <a:latin typeface="Bahnschrift Light Condensed" panose="020B0502040204020203" pitchFamily="34" charset="0"/>
              </a:rPr>
              <a:t> </a:t>
            </a:r>
          </a:p>
        </p:txBody>
      </p:sp>
      <p:pic>
        <p:nvPicPr>
          <p:cNvPr id="3077" name="Picture 5" descr="circular economy inphografics ile ilgili görsel sonucu&quot;">
            <a:extLst>
              <a:ext uri="{FF2B5EF4-FFF2-40B4-BE49-F238E27FC236}">
                <a16:creationId xmlns:a16="http://schemas.microsoft.com/office/drawing/2014/main" id="{3643A3E1-967E-440D-AFEE-594620A74B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2107" y="1621658"/>
            <a:ext cx="4015406" cy="5134662"/>
          </a:xfrm>
          <a:prstGeom prst="rect">
            <a:avLst/>
          </a:prstGeom>
          <a:noFill/>
          <a:extLst>
            <a:ext uri="{909E8E84-426E-40DD-AFC4-6F175D3DCCD1}">
              <a14:hiddenFill xmlns:a14="http://schemas.microsoft.com/office/drawing/2010/main">
                <a:solidFill>
                  <a:srgbClr val="FFFFFF"/>
                </a:solidFill>
              </a14:hiddenFill>
            </a:ext>
          </a:extLst>
        </p:spPr>
      </p:pic>
      <p:sp>
        <p:nvSpPr>
          <p:cNvPr id="4" name="Dikdörtgen 3">
            <a:extLst>
              <a:ext uri="{FF2B5EF4-FFF2-40B4-BE49-F238E27FC236}">
                <a16:creationId xmlns:a16="http://schemas.microsoft.com/office/drawing/2014/main" id="{D35CD6A3-FFC3-438C-B7B4-AE9136FC16A6}"/>
              </a:ext>
            </a:extLst>
          </p:cNvPr>
          <p:cNvSpPr/>
          <p:nvPr/>
        </p:nvSpPr>
        <p:spPr>
          <a:xfrm>
            <a:off x="838198" y="4583128"/>
            <a:ext cx="5287622" cy="1015663"/>
          </a:xfrm>
          <a:prstGeom prst="rect">
            <a:avLst/>
          </a:prstGeom>
        </p:spPr>
        <p:txBody>
          <a:bodyPr wrap="square">
            <a:spAutoFit/>
          </a:bodyPr>
          <a:lstStyle/>
          <a:p>
            <a:pPr fontAlgn="base">
              <a:buFont typeface="Arial" panose="020B0604020202020204" pitchFamily="34" charset="0"/>
              <a:buChar char="•"/>
            </a:pPr>
            <a:r>
              <a:rPr lang="en-US" sz="2000" b="0" i="0" dirty="0">
                <a:solidFill>
                  <a:srgbClr val="FF0000"/>
                </a:solidFill>
                <a:effectLst/>
                <a:latin typeface="Bahnschrift Condensed" panose="020B0502040204020203" pitchFamily="34" charset="0"/>
              </a:rPr>
              <a:t>Reduc</a:t>
            </a:r>
            <a:r>
              <a:rPr lang="en-US" sz="2000" b="0" i="0" dirty="0">
                <a:solidFill>
                  <a:srgbClr val="444444"/>
                </a:solidFill>
                <a:effectLst/>
                <a:latin typeface="Bahnschrift Condensed" panose="020B0502040204020203" pitchFamily="34" charset="0"/>
              </a:rPr>
              <a:t>e (minimum use of raw materials)</a:t>
            </a:r>
          </a:p>
          <a:p>
            <a:pPr fontAlgn="base">
              <a:buFont typeface="Arial" panose="020B0604020202020204" pitchFamily="34" charset="0"/>
              <a:buChar char="•"/>
            </a:pPr>
            <a:r>
              <a:rPr lang="en-US" sz="2000" b="0" i="0" dirty="0">
                <a:solidFill>
                  <a:srgbClr val="FF0000"/>
                </a:solidFill>
                <a:effectLst/>
                <a:latin typeface="Bahnschrift Condensed" panose="020B0502040204020203" pitchFamily="34" charset="0"/>
              </a:rPr>
              <a:t>Reuse</a:t>
            </a:r>
            <a:r>
              <a:rPr lang="en-US" sz="2000" b="0" i="0" dirty="0">
                <a:solidFill>
                  <a:srgbClr val="444444"/>
                </a:solidFill>
                <a:effectLst/>
                <a:latin typeface="Bahnschrift Condensed" panose="020B0502040204020203" pitchFamily="34" charset="0"/>
              </a:rPr>
              <a:t> (maximum reuse of products and components)</a:t>
            </a:r>
          </a:p>
          <a:p>
            <a:pPr fontAlgn="base">
              <a:buFont typeface="Arial" panose="020B0604020202020204" pitchFamily="34" charset="0"/>
              <a:buChar char="•"/>
            </a:pPr>
            <a:r>
              <a:rPr lang="en-US" sz="2000" b="0" i="0" dirty="0">
                <a:solidFill>
                  <a:srgbClr val="FF0000"/>
                </a:solidFill>
                <a:effectLst/>
                <a:latin typeface="Bahnschrift Condensed" panose="020B0502040204020203" pitchFamily="34" charset="0"/>
              </a:rPr>
              <a:t>Recycle</a:t>
            </a:r>
            <a:r>
              <a:rPr lang="en-US" sz="2000" b="0" i="0" dirty="0">
                <a:solidFill>
                  <a:srgbClr val="444444"/>
                </a:solidFill>
                <a:effectLst/>
                <a:latin typeface="Bahnschrift Condensed" panose="020B0502040204020203" pitchFamily="34" charset="0"/>
              </a:rPr>
              <a:t> (high quality reuse of raw materials)</a:t>
            </a:r>
          </a:p>
        </p:txBody>
      </p:sp>
    </p:spTree>
    <p:extLst>
      <p:ext uri="{BB962C8B-B14F-4D97-AF65-F5344CB8AC3E}">
        <p14:creationId xmlns:p14="http://schemas.microsoft.com/office/powerpoint/2010/main" val="8759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A9BE9A20-A4E5-4F9C-8862-4E704B96BC2B}"/>
              </a:ext>
            </a:extLst>
          </p:cNvPr>
          <p:cNvSpPr>
            <a:spLocks noGrp="1"/>
          </p:cNvSpPr>
          <p:nvPr>
            <p:ph type="title"/>
          </p:nvPr>
        </p:nvSpPr>
        <p:spPr>
          <a:xfrm>
            <a:off x="107673" y="546031"/>
            <a:ext cx="10942984" cy="1126435"/>
          </a:xfrm>
        </p:spPr>
        <p:txBody>
          <a:bodyPr>
            <a:noAutofit/>
          </a:bodyPr>
          <a:lstStyle/>
          <a:p>
            <a:r>
              <a:rPr lang="tr-TR" sz="6600" dirty="0">
                <a:latin typeface="Bahnschrift Light Condensed" panose="020B0502040204020203" pitchFamily="34" charset="0"/>
              </a:rPr>
              <a:t>  </a:t>
            </a:r>
            <a:r>
              <a:rPr lang="tr-TR" sz="6600" dirty="0" err="1">
                <a:latin typeface="Bahnschrift Light Condensed" panose="020B0502040204020203" pitchFamily="34" charset="0"/>
              </a:rPr>
              <a:t>Why</a:t>
            </a:r>
            <a:r>
              <a:rPr lang="tr-TR" sz="6600" dirty="0">
                <a:latin typeface="Bahnschrift Light Condensed" panose="020B0502040204020203" pitchFamily="34" charset="0"/>
              </a:rPr>
              <a:t> is </a:t>
            </a:r>
            <a:r>
              <a:rPr lang="tr-TR" sz="6600" dirty="0" err="1">
                <a:latin typeface="Bahnschrift Light Condensed" panose="020B0502040204020203" pitchFamily="34" charset="0"/>
              </a:rPr>
              <a:t>circular</a:t>
            </a:r>
            <a:r>
              <a:rPr lang="tr-TR" sz="6600" dirty="0">
                <a:latin typeface="Bahnschrift Light Condensed" panose="020B0502040204020203" pitchFamily="34" charset="0"/>
              </a:rPr>
              <a:t> </a:t>
            </a:r>
            <a:r>
              <a:rPr lang="tr-TR" sz="6600" dirty="0" err="1">
                <a:latin typeface="Bahnschrift Light Condensed" panose="020B0502040204020203" pitchFamily="34" charset="0"/>
              </a:rPr>
              <a:t>economy</a:t>
            </a:r>
            <a:r>
              <a:rPr lang="tr-TR" sz="6600" dirty="0">
                <a:latin typeface="Bahnschrift Light Condensed" panose="020B0502040204020203" pitchFamily="34" charset="0"/>
              </a:rPr>
              <a:t> </a:t>
            </a:r>
            <a:r>
              <a:rPr lang="tr-TR" sz="6600" dirty="0" err="1">
                <a:latin typeface="Bahnschrift Light Condensed" panose="020B0502040204020203" pitchFamily="34" charset="0"/>
              </a:rPr>
              <a:t>important</a:t>
            </a:r>
            <a:r>
              <a:rPr lang="tr-TR" sz="6600" dirty="0">
                <a:latin typeface="Bahnschrift Light Condensed" panose="020B0502040204020203" pitchFamily="34" charset="0"/>
              </a:rPr>
              <a:t>?</a:t>
            </a:r>
          </a:p>
        </p:txBody>
      </p:sp>
      <p:sp>
        <p:nvSpPr>
          <p:cNvPr id="5" name="Dikdörtgen 4">
            <a:extLst>
              <a:ext uri="{FF2B5EF4-FFF2-40B4-BE49-F238E27FC236}">
                <a16:creationId xmlns:a16="http://schemas.microsoft.com/office/drawing/2014/main" id="{CEF5C42F-2D0B-4FC1-9F52-7D6C19E2F57B}"/>
              </a:ext>
            </a:extLst>
          </p:cNvPr>
          <p:cNvSpPr/>
          <p:nvPr/>
        </p:nvSpPr>
        <p:spPr>
          <a:xfrm>
            <a:off x="410817" y="1424180"/>
            <a:ext cx="5168348" cy="4247317"/>
          </a:xfrm>
          <a:prstGeom prst="rect">
            <a:avLst/>
          </a:prstGeom>
        </p:spPr>
        <p:txBody>
          <a:bodyPr wrap="square">
            <a:spAutoFit/>
          </a:bodyPr>
          <a:lstStyle/>
          <a:p>
            <a:br>
              <a:rPr lang="en-US" dirty="0">
                <a:latin typeface="Bahnschrift Light Condensed" panose="020B0502040204020203" pitchFamily="34" charset="0"/>
              </a:rPr>
            </a:br>
            <a:r>
              <a:rPr lang="en-US" sz="2800" b="0" i="0" dirty="0">
                <a:solidFill>
                  <a:srgbClr val="222222"/>
                </a:solidFill>
                <a:effectLst/>
                <a:latin typeface="Bahnschrift Light Condensed" panose="020B0502040204020203" pitchFamily="34" charset="0"/>
              </a:rPr>
              <a:t>The world population is growing steadily, and this naturally directly affects the environment, so by 2050 we have to switch from a linear economy to a cyclical economy to provide enough food, water and requirements to the world's population. Our goal is to ensure healthy, safe living conditions and less environmental is to harm.</a:t>
            </a:r>
            <a:endParaRPr lang="tr-TR" sz="2800" dirty="0">
              <a:latin typeface="Bahnschrift Light Condensed" panose="020B0502040204020203" pitchFamily="34" charset="0"/>
            </a:endParaRPr>
          </a:p>
        </p:txBody>
      </p:sp>
      <p:pic>
        <p:nvPicPr>
          <p:cNvPr id="4099" name="Picture 3" descr="circular economy inphografics ile ilgili görsel sonucu&quot;">
            <a:extLst>
              <a:ext uri="{FF2B5EF4-FFF2-40B4-BE49-F238E27FC236}">
                <a16:creationId xmlns:a16="http://schemas.microsoft.com/office/drawing/2014/main" id="{793EB9D6-EA56-4C42-AAB5-8816AD77B8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59727" y="1579701"/>
            <a:ext cx="5451612" cy="48959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2187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7B1879D-4E32-42C2-934B-2A5518C7B08A}"/>
              </a:ext>
            </a:extLst>
          </p:cNvPr>
          <p:cNvSpPr>
            <a:spLocks noGrp="1"/>
          </p:cNvSpPr>
          <p:nvPr>
            <p:ph type="title"/>
          </p:nvPr>
        </p:nvSpPr>
        <p:spPr>
          <a:xfrm>
            <a:off x="480392" y="315724"/>
            <a:ext cx="10515600" cy="1325563"/>
          </a:xfrm>
        </p:spPr>
        <p:txBody>
          <a:bodyPr>
            <a:normAutofit/>
          </a:bodyPr>
          <a:lstStyle/>
          <a:p>
            <a:r>
              <a:rPr lang="tr-TR" sz="6600" dirty="0">
                <a:latin typeface="Bahnschrift Light Condensed" panose="020B0502040204020203" pitchFamily="34" charset="0"/>
              </a:rPr>
              <a:t>How do </a:t>
            </a:r>
            <a:r>
              <a:rPr lang="tr-TR" sz="6600" dirty="0" err="1">
                <a:latin typeface="Bahnschrift Light Condensed" panose="020B0502040204020203" pitchFamily="34" charset="0"/>
              </a:rPr>
              <a:t>we</a:t>
            </a:r>
            <a:r>
              <a:rPr lang="tr-TR" sz="6600" dirty="0">
                <a:latin typeface="Bahnschrift Light Condensed" panose="020B0502040204020203" pitchFamily="34" charset="0"/>
              </a:rPr>
              <a:t> </a:t>
            </a:r>
            <a:r>
              <a:rPr lang="tr-TR" sz="6600" dirty="0" err="1">
                <a:latin typeface="Bahnschrift Light Condensed" panose="020B0502040204020203" pitchFamily="34" charset="0"/>
              </a:rPr>
              <a:t>apply</a:t>
            </a:r>
            <a:r>
              <a:rPr lang="tr-TR" sz="6600" dirty="0">
                <a:latin typeface="Bahnschrift Light Condensed" panose="020B0502040204020203" pitchFamily="34" charset="0"/>
              </a:rPr>
              <a:t> </a:t>
            </a:r>
            <a:r>
              <a:rPr lang="tr-TR" sz="6600" dirty="0" err="1">
                <a:latin typeface="Bahnschrift Light Condensed" panose="020B0502040204020203" pitchFamily="34" charset="0"/>
              </a:rPr>
              <a:t>circular</a:t>
            </a:r>
            <a:r>
              <a:rPr lang="tr-TR" sz="6600" dirty="0">
                <a:latin typeface="Bahnschrift Light Condensed" panose="020B0502040204020203" pitchFamily="34" charset="0"/>
              </a:rPr>
              <a:t> </a:t>
            </a:r>
            <a:r>
              <a:rPr lang="tr-TR" sz="6600" dirty="0" err="1">
                <a:latin typeface="Bahnschrift Light Condensed" panose="020B0502040204020203" pitchFamily="34" charset="0"/>
              </a:rPr>
              <a:t>economy</a:t>
            </a:r>
            <a:r>
              <a:rPr lang="tr-TR" sz="6600" dirty="0">
                <a:latin typeface="Bahnschrift Light Condensed" panose="020B0502040204020203" pitchFamily="34" charset="0"/>
              </a:rPr>
              <a:t>?</a:t>
            </a:r>
          </a:p>
        </p:txBody>
      </p:sp>
      <p:sp>
        <p:nvSpPr>
          <p:cNvPr id="3" name="Rectangle 1">
            <a:extLst>
              <a:ext uri="{FF2B5EF4-FFF2-40B4-BE49-F238E27FC236}">
                <a16:creationId xmlns:a16="http://schemas.microsoft.com/office/drawing/2014/main" id="{F2DE5943-2DF2-4D5C-9C28-CE819A265653}"/>
              </a:ext>
            </a:extLst>
          </p:cNvPr>
          <p:cNvSpPr>
            <a:spLocks noChangeArrowheads="1"/>
          </p:cNvSpPr>
          <p:nvPr/>
        </p:nvSpPr>
        <p:spPr bwMode="auto">
          <a:xfrm>
            <a:off x="570586" y="1641287"/>
            <a:ext cx="4876800" cy="188834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tr-TR" altLang="tr-TR" sz="2500" b="0" i="0" u="none" strike="noStrike" cap="none" normalizeH="0" baseline="0" dirty="0" err="1">
                <a:ln>
                  <a:noFill/>
                </a:ln>
                <a:solidFill>
                  <a:srgbClr val="222222"/>
                </a:solidFill>
                <a:effectLst/>
                <a:latin typeface="Bahnschrift Light Condensed" panose="020B0502040204020203" pitchFamily="34" charset="0"/>
              </a:rPr>
              <a:t>Circular</a:t>
            </a:r>
            <a:r>
              <a:rPr kumimoji="0" lang="tr-TR" altLang="tr-TR" sz="25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500" b="0" i="0" u="none" strike="noStrike" cap="none" normalizeH="0" baseline="0" dirty="0" err="1">
                <a:ln>
                  <a:noFill/>
                </a:ln>
                <a:solidFill>
                  <a:srgbClr val="222222"/>
                </a:solidFill>
                <a:effectLst/>
                <a:latin typeface="Bahnschrift Light Condensed" panose="020B0502040204020203" pitchFamily="34" charset="0"/>
              </a:rPr>
              <a:t>economy</a:t>
            </a:r>
            <a:r>
              <a:rPr kumimoji="0" lang="tr-TR" altLang="tr-TR" sz="2500" b="0" i="0" u="none" strike="noStrike" cap="none" normalizeH="0" baseline="0" dirty="0">
                <a:ln>
                  <a:noFill/>
                </a:ln>
                <a:solidFill>
                  <a:srgbClr val="222222"/>
                </a:solidFill>
                <a:effectLst/>
                <a:latin typeface="Bahnschrift Light Condensed" panose="020B0502040204020203" pitchFamily="34" charset="0"/>
              </a:rPr>
              <a:t> is an </a:t>
            </a:r>
            <a:r>
              <a:rPr kumimoji="0" lang="tr-TR" altLang="tr-TR" sz="2500" b="0" i="0" u="none" strike="noStrike" cap="none" normalizeH="0" baseline="0" dirty="0" err="1">
                <a:ln>
                  <a:noFill/>
                </a:ln>
                <a:solidFill>
                  <a:srgbClr val="222222"/>
                </a:solidFill>
                <a:effectLst/>
                <a:latin typeface="Bahnschrift Light Condensed" panose="020B0502040204020203" pitchFamily="34" charset="0"/>
              </a:rPr>
              <a:t>economic</a:t>
            </a:r>
            <a:r>
              <a:rPr kumimoji="0" lang="tr-TR" altLang="tr-TR" sz="2500" b="0" i="0" u="none" strike="noStrike" cap="none" normalizeH="0" baseline="0" dirty="0">
                <a:ln>
                  <a:noFill/>
                </a:ln>
                <a:solidFill>
                  <a:srgbClr val="222222"/>
                </a:solidFill>
                <a:effectLst/>
                <a:latin typeface="Bahnschrift Light Condensed" panose="020B0502040204020203" pitchFamily="34" charset="0"/>
              </a:rPr>
              <a:t> model </a:t>
            </a:r>
            <a:r>
              <a:rPr kumimoji="0" lang="tr-TR" altLang="tr-TR" sz="2500" b="0" i="0" u="none" strike="noStrike" cap="none" normalizeH="0" baseline="0" dirty="0" err="1">
                <a:ln>
                  <a:noFill/>
                </a:ln>
                <a:solidFill>
                  <a:srgbClr val="222222"/>
                </a:solidFill>
                <a:effectLst/>
                <a:latin typeface="Bahnschrift Light Condensed" panose="020B0502040204020203" pitchFamily="34" charset="0"/>
              </a:rPr>
              <a:t>against</a:t>
            </a:r>
            <a:r>
              <a:rPr kumimoji="0" lang="tr-TR" altLang="tr-TR" sz="25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500" b="0" i="0" u="none" strike="noStrike" cap="none" normalizeH="0" baseline="0" dirty="0" err="1">
                <a:ln>
                  <a:noFill/>
                </a:ln>
                <a:solidFill>
                  <a:srgbClr val="222222"/>
                </a:solidFill>
                <a:effectLst/>
                <a:latin typeface="Bahnschrift Light Condensed" panose="020B0502040204020203" pitchFamily="34" charset="0"/>
              </a:rPr>
              <a:t>the</a:t>
            </a:r>
            <a:r>
              <a:rPr kumimoji="0" lang="tr-TR" altLang="tr-TR" sz="25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500" b="0" i="0" u="none" strike="noStrike" cap="none" normalizeH="0" baseline="0" dirty="0" err="1">
                <a:ln>
                  <a:noFill/>
                </a:ln>
                <a:solidFill>
                  <a:srgbClr val="222222"/>
                </a:solidFill>
                <a:effectLst/>
                <a:latin typeface="Bahnschrift Light Condensed" panose="020B0502040204020203" pitchFamily="34" charset="0"/>
              </a:rPr>
              <a:t>system</a:t>
            </a:r>
            <a:r>
              <a:rPr kumimoji="0" lang="tr-TR" altLang="tr-TR" sz="25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500" b="0" i="0" u="none" strike="noStrike" cap="none" normalizeH="0" baseline="0" dirty="0" err="1">
                <a:ln>
                  <a:noFill/>
                </a:ln>
                <a:solidFill>
                  <a:srgbClr val="222222"/>
                </a:solidFill>
                <a:effectLst/>
                <a:latin typeface="Bahnschrift Light Condensed" panose="020B0502040204020203" pitchFamily="34" charset="0"/>
              </a:rPr>
              <a:t>which</a:t>
            </a:r>
            <a:r>
              <a:rPr kumimoji="0" lang="tr-TR" altLang="tr-TR" sz="2500" b="0" i="0" u="none" strike="noStrike" cap="none" normalizeH="0" baseline="0" dirty="0">
                <a:ln>
                  <a:noFill/>
                </a:ln>
                <a:solidFill>
                  <a:srgbClr val="222222"/>
                </a:solidFill>
                <a:effectLst/>
                <a:latin typeface="Bahnschrift Light Condensed" panose="020B0502040204020203" pitchFamily="34" charset="0"/>
              </a:rPr>
              <a:t> is </a:t>
            </a:r>
            <a:r>
              <a:rPr kumimoji="0" lang="tr-TR" altLang="tr-TR" sz="2500" b="0" i="0" u="none" strike="noStrike" cap="none" normalizeH="0" baseline="0" dirty="0" err="1">
                <a:ln>
                  <a:noFill/>
                </a:ln>
                <a:solidFill>
                  <a:srgbClr val="222222"/>
                </a:solidFill>
                <a:effectLst/>
                <a:latin typeface="Bahnschrift Light Condensed" panose="020B0502040204020203" pitchFamily="34" charset="0"/>
              </a:rPr>
              <a:t>based</a:t>
            </a:r>
            <a:r>
              <a:rPr kumimoji="0" lang="tr-TR" altLang="tr-TR" sz="2500" b="0" i="0" u="none" strike="noStrike" cap="none" normalizeH="0" baseline="0" dirty="0">
                <a:ln>
                  <a:noFill/>
                </a:ln>
                <a:solidFill>
                  <a:srgbClr val="222222"/>
                </a:solidFill>
                <a:effectLst/>
                <a:latin typeface="Bahnschrift Light Condensed" panose="020B0502040204020203" pitchFamily="34" charset="0"/>
              </a:rPr>
              <a:t> on a </a:t>
            </a:r>
            <a:r>
              <a:rPr kumimoji="0" lang="tr-TR" altLang="tr-TR" sz="2500" b="0" i="0" u="none" strike="noStrike" cap="none" normalizeH="0" baseline="0" dirty="0" err="1">
                <a:ln>
                  <a:noFill/>
                </a:ln>
                <a:solidFill>
                  <a:srgbClr val="222222"/>
                </a:solidFill>
                <a:effectLst/>
                <a:latin typeface="Bahnschrift Light Condensed" panose="020B0502040204020203" pitchFamily="34" charset="0"/>
              </a:rPr>
              <a:t>disposable</a:t>
            </a:r>
            <a:r>
              <a:rPr kumimoji="0" lang="tr-TR" altLang="tr-TR" sz="25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500" b="0" i="0" u="none" strike="noStrike" cap="none" normalizeH="0" baseline="0" dirty="0" err="1">
                <a:ln>
                  <a:noFill/>
                </a:ln>
                <a:solidFill>
                  <a:srgbClr val="222222"/>
                </a:solidFill>
                <a:effectLst/>
                <a:latin typeface="Bahnschrift Light Condensed" panose="020B0502040204020203" pitchFamily="34" charset="0"/>
              </a:rPr>
              <a:t>system</a:t>
            </a:r>
            <a:r>
              <a:rPr kumimoji="0" lang="tr-TR" altLang="tr-TR" sz="25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500" b="0" i="0" u="none" strike="noStrike" cap="none" normalizeH="0" baseline="0" dirty="0" err="1">
                <a:ln>
                  <a:noFill/>
                </a:ln>
                <a:solidFill>
                  <a:srgbClr val="222222"/>
                </a:solidFill>
                <a:effectLst/>
                <a:latin typeface="Bahnschrift Light Condensed" panose="020B0502040204020203" pitchFamily="34" charset="0"/>
              </a:rPr>
              <a:t>and</a:t>
            </a:r>
            <a:r>
              <a:rPr kumimoji="0" lang="tr-TR" altLang="tr-TR" sz="25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500" b="0" i="0" u="none" strike="noStrike" cap="none" normalizeH="0" baseline="0" dirty="0" err="1">
                <a:ln>
                  <a:noFill/>
                </a:ln>
                <a:solidFill>
                  <a:srgbClr val="222222"/>
                </a:solidFill>
                <a:effectLst/>
                <a:latin typeface="Bahnschrift Light Condensed" panose="020B0502040204020203" pitchFamily="34" charset="0"/>
              </a:rPr>
              <a:t>the</a:t>
            </a:r>
            <a:r>
              <a:rPr kumimoji="0" lang="tr-TR" altLang="tr-TR" sz="25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500" b="0" i="0" u="none" strike="noStrike" cap="none" normalizeH="0" baseline="0" dirty="0" err="1">
                <a:ln>
                  <a:noFill/>
                </a:ln>
                <a:solidFill>
                  <a:srgbClr val="222222"/>
                </a:solidFill>
                <a:effectLst/>
                <a:latin typeface="Bahnschrift Light Condensed" panose="020B0502040204020203" pitchFamily="34" charset="0"/>
              </a:rPr>
              <a:t>products</a:t>
            </a:r>
            <a:r>
              <a:rPr kumimoji="0" lang="tr-TR" altLang="tr-TR" sz="25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500" b="0" i="0" u="none" strike="noStrike" cap="none" normalizeH="0" baseline="0" dirty="0" err="1">
                <a:ln>
                  <a:noFill/>
                </a:ln>
                <a:solidFill>
                  <a:srgbClr val="222222"/>
                </a:solidFill>
                <a:effectLst/>
                <a:latin typeface="Bahnschrift Light Condensed" panose="020B0502040204020203" pitchFamily="34" charset="0"/>
              </a:rPr>
              <a:t>based</a:t>
            </a:r>
            <a:r>
              <a:rPr kumimoji="0" lang="tr-TR" altLang="tr-TR" sz="2500" b="0" i="0" u="none" strike="noStrike" cap="none" normalizeH="0" baseline="0" dirty="0">
                <a:ln>
                  <a:noFill/>
                </a:ln>
                <a:solidFill>
                  <a:srgbClr val="222222"/>
                </a:solidFill>
                <a:effectLst/>
                <a:latin typeface="Bahnschrift Light Condensed" panose="020B0502040204020203" pitchFamily="34" charset="0"/>
              </a:rPr>
              <a:t> on </a:t>
            </a:r>
            <a:r>
              <a:rPr kumimoji="0" lang="tr-TR" altLang="tr-TR" sz="2500" b="0" i="0" u="none" strike="noStrike" cap="none" normalizeH="0" baseline="0" dirty="0" err="1">
                <a:ln>
                  <a:noFill/>
                </a:ln>
                <a:solidFill>
                  <a:srgbClr val="222222"/>
                </a:solidFill>
                <a:effectLst/>
                <a:latin typeface="Bahnschrift Light Condensed" panose="020B0502040204020203" pitchFamily="34" charset="0"/>
              </a:rPr>
              <a:t>ready-made</a:t>
            </a:r>
            <a:r>
              <a:rPr kumimoji="0" lang="tr-TR" altLang="tr-TR" sz="25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500" b="0" i="0" u="none" strike="noStrike" cap="none" normalizeH="0" baseline="0" dirty="0" err="1">
                <a:ln>
                  <a:noFill/>
                </a:ln>
                <a:solidFill>
                  <a:srgbClr val="222222"/>
                </a:solidFill>
                <a:effectLst/>
                <a:latin typeface="Bahnschrift Light Condensed" panose="020B0502040204020203" pitchFamily="34" charset="0"/>
              </a:rPr>
              <a:t>production</a:t>
            </a:r>
            <a:r>
              <a:rPr kumimoji="0" lang="tr-TR" altLang="tr-TR" sz="25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500" b="0" i="0" u="none" strike="noStrike" cap="none" normalizeH="0" baseline="0" dirty="0" err="1">
                <a:ln>
                  <a:noFill/>
                </a:ln>
                <a:solidFill>
                  <a:srgbClr val="222222"/>
                </a:solidFill>
                <a:effectLst/>
                <a:latin typeface="Bahnschrift Light Condensed" panose="020B0502040204020203" pitchFamily="34" charset="0"/>
              </a:rPr>
              <a:t>are</a:t>
            </a:r>
            <a:r>
              <a:rPr kumimoji="0" lang="tr-TR" altLang="tr-TR" sz="25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500" b="0" i="0" u="none" strike="noStrike" cap="none" normalizeH="0" baseline="0" dirty="0" err="1">
                <a:ln>
                  <a:noFill/>
                </a:ln>
                <a:solidFill>
                  <a:srgbClr val="222222"/>
                </a:solidFill>
                <a:effectLst/>
                <a:latin typeface="Bahnschrift Light Condensed" panose="020B0502040204020203" pitchFamily="34" charset="0"/>
              </a:rPr>
              <a:t>shelved</a:t>
            </a:r>
            <a:r>
              <a:rPr kumimoji="0" lang="tr-TR" altLang="tr-TR" sz="25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500" b="0" i="0" u="none" strike="noStrike" cap="none" normalizeH="0" baseline="0" dirty="0" err="1">
                <a:ln>
                  <a:noFill/>
                </a:ln>
                <a:solidFill>
                  <a:srgbClr val="222222"/>
                </a:solidFill>
                <a:effectLst/>
                <a:latin typeface="Bahnschrift Light Condensed" panose="020B0502040204020203" pitchFamily="34" charset="0"/>
              </a:rPr>
              <a:t>to</a:t>
            </a:r>
            <a:r>
              <a:rPr kumimoji="0" lang="tr-TR" altLang="tr-TR" sz="2500" b="0" i="0" u="none" strike="noStrike" cap="none" normalizeH="0" baseline="0" dirty="0">
                <a:ln>
                  <a:noFill/>
                </a:ln>
                <a:solidFill>
                  <a:srgbClr val="222222"/>
                </a:solidFill>
                <a:effectLst/>
                <a:latin typeface="Bahnschrift Light Condensed" panose="020B0502040204020203" pitchFamily="34" charset="0"/>
              </a:rPr>
              <a:t> be </a:t>
            </a:r>
            <a:r>
              <a:rPr kumimoji="0" lang="tr-TR" altLang="tr-TR" sz="2500" b="0" i="0" u="none" strike="noStrike" cap="none" normalizeH="0" baseline="0" dirty="0" err="1">
                <a:ln>
                  <a:noFill/>
                </a:ln>
                <a:solidFill>
                  <a:srgbClr val="222222"/>
                </a:solidFill>
                <a:effectLst/>
                <a:latin typeface="Bahnschrift Light Condensed" panose="020B0502040204020203" pitchFamily="34" charset="0"/>
              </a:rPr>
              <a:t>used</a:t>
            </a:r>
            <a:r>
              <a:rPr kumimoji="0" lang="tr-TR" altLang="tr-TR" sz="25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500" b="0" i="0" u="none" strike="noStrike" cap="none" normalizeH="0" baseline="0" dirty="0" err="1">
                <a:ln>
                  <a:noFill/>
                </a:ln>
                <a:solidFill>
                  <a:srgbClr val="222222"/>
                </a:solidFill>
                <a:effectLst/>
                <a:latin typeface="Bahnschrift Light Condensed" panose="020B0502040204020203" pitchFamily="34" charset="0"/>
              </a:rPr>
              <a:t>again</a:t>
            </a:r>
            <a:r>
              <a:rPr kumimoji="0" lang="tr-TR" altLang="tr-TR" sz="25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500" b="0" i="0" u="none" strike="noStrike" cap="none" normalizeH="0" baseline="0" dirty="0" err="1">
                <a:ln>
                  <a:noFill/>
                </a:ln>
                <a:solidFill>
                  <a:srgbClr val="222222"/>
                </a:solidFill>
                <a:effectLst/>
                <a:latin typeface="Bahnschrift Light Condensed" panose="020B0502040204020203" pitchFamily="34" charset="0"/>
              </a:rPr>
              <a:t>after</a:t>
            </a:r>
            <a:r>
              <a:rPr kumimoji="0" lang="tr-TR" altLang="tr-TR" sz="25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500" b="0" i="0" u="none" strike="noStrike" cap="none" normalizeH="0" baseline="0" dirty="0" err="1">
                <a:ln>
                  <a:noFill/>
                </a:ln>
                <a:solidFill>
                  <a:srgbClr val="222222"/>
                </a:solidFill>
                <a:effectLst/>
                <a:latin typeface="Bahnschrift Light Condensed" panose="020B0502040204020203" pitchFamily="34" charset="0"/>
              </a:rPr>
              <a:t>using</a:t>
            </a:r>
            <a:r>
              <a:rPr kumimoji="0" lang="tr-TR" altLang="tr-TR" sz="25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500" b="0" i="0" u="none" strike="noStrike" cap="none" normalizeH="0" baseline="0" dirty="0" err="1">
                <a:ln>
                  <a:noFill/>
                </a:ln>
                <a:solidFill>
                  <a:srgbClr val="222222"/>
                </a:solidFill>
                <a:effectLst/>
                <a:latin typeface="Bahnschrift Light Condensed" panose="020B0502040204020203" pitchFamily="34" charset="0"/>
              </a:rPr>
              <a:t>them</a:t>
            </a:r>
            <a:r>
              <a:rPr kumimoji="0" lang="tr-TR" altLang="tr-TR" sz="2500" b="0" i="0" u="none" strike="noStrike" cap="none" normalizeH="0" baseline="0" dirty="0">
                <a:ln>
                  <a:noFill/>
                </a:ln>
                <a:solidFill>
                  <a:srgbClr val="222222"/>
                </a:solidFill>
                <a:effectLst/>
                <a:latin typeface="Bahnschrift Light Condensed" panose="020B0502040204020203" pitchFamily="34" charset="0"/>
              </a:rPr>
              <a:t> at </a:t>
            </a:r>
            <a:r>
              <a:rPr kumimoji="0" lang="tr-TR" altLang="tr-TR" sz="2500" b="0" i="0" u="none" strike="noStrike" cap="none" normalizeH="0" baseline="0" dirty="0" err="1">
                <a:ln>
                  <a:noFill/>
                </a:ln>
                <a:solidFill>
                  <a:srgbClr val="222222"/>
                </a:solidFill>
                <a:effectLst/>
                <a:latin typeface="Bahnschrift Light Condensed" panose="020B0502040204020203" pitchFamily="34" charset="0"/>
              </a:rPr>
              <a:t>once</a:t>
            </a:r>
            <a:r>
              <a:rPr kumimoji="0" lang="tr-TR" altLang="tr-TR" sz="2500" b="0" i="0" u="none" strike="noStrike" cap="none" normalizeH="0" baseline="0" dirty="0">
                <a:ln>
                  <a:noFill/>
                </a:ln>
                <a:solidFill>
                  <a:srgbClr val="222222"/>
                </a:solidFill>
                <a:effectLst/>
                <a:latin typeface="Bahnschrift Light Condensed" panose="020B0502040204020203" pitchFamily="34" charset="0"/>
              </a:rPr>
              <a:t>.</a:t>
            </a:r>
            <a:r>
              <a:rPr kumimoji="0" lang="tr-TR" altLang="tr-TR" sz="2500" b="0" i="0" u="none" strike="noStrike" cap="none" normalizeH="0" baseline="0" dirty="0">
                <a:ln>
                  <a:noFill/>
                </a:ln>
                <a:solidFill>
                  <a:schemeClr val="tx1"/>
                </a:solidFill>
                <a:effectLst/>
                <a:latin typeface="Bahnschrift Light Condensed" panose="020B0502040204020203" pitchFamily="34" charset="0"/>
              </a:rPr>
              <a:t> </a:t>
            </a:r>
          </a:p>
        </p:txBody>
      </p:sp>
      <p:sp>
        <p:nvSpPr>
          <p:cNvPr id="7" name="Rectangle 3">
            <a:extLst>
              <a:ext uri="{FF2B5EF4-FFF2-40B4-BE49-F238E27FC236}">
                <a16:creationId xmlns:a16="http://schemas.microsoft.com/office/drawing/2014/main" id="{75628EA2-5FB6-494F-87FF-CB37867BD675}"/>
              </a:ext>
            </a:extLst>
          </p:cNvPr>
          <p:cNvSpPr>
            <a:spLocks noChangeArrowheads="1"/>
          </p:cNvSpPr>
          <p:nvPr/>
        </p:nvSpPr>
        <p:spPr bwMode="auto">
          <a:xfrm>
            <a:off x="558421" y="3529636"/>
            <a:ext cx="4699379" cy="227306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500" b="0" i="0" u="none" strike="noStrike" cap="none" normalizeH="0" baseline="0" dirty="0" err="1">
                <a:ln>
                  <a:noFill/>
                </a:ln>
                <a:solidFill>
                  <a:srgbClr val="222222"/>
                </a:solidFill>
                <a:effectLst/>
                <a:latin typeface="Bahnschrift Light Condensed" panose="020B0502040204020203" pitchFamily="34" charset="0"/>
              </a:rPr>
              <a:t>Therefore</a:t>
            </a:r>
            <a:r>
              <a:rPr kumimoji="0" lang="tr-TR" altLang="tr-TR" sz="2500" b="0" i="0" u="none" strike="noStrike" cap="none" normalizeH="0" baseline="0" dirty="0">
                <a:ln>
                  <a:noFill/>
                </a:ln>
                <a:solidFill>
                  <a:srgbClr val="FF0000"/>
                </a:solidFill>
                <a:effectLst/>
                <a:latin typeface="Bahnschrift Light Condensed" panose="020B0502040204020203" pitchFamily="34" charset="0"/>
              </a:rPr>
              <a:t>, </a:t>
            </a:r>
            <a:r>
              <a:rPr kumimoji="0" lang="tr-TR" altLang="tr-TR" sz="2500" b="0" i="0" u="none" strike="noStrike" cap="none" normalizeH="0" baseline="0" dirty="0" err="1">
                <a:ln>
                  <a:noFill/>
                </a:ln>
                <a:solidFill>
                  <a:srgbClr val="FF0000"/>
                </a:solidFill>
                <a:effectLst/>
                <a:latin typeface="Bahnschrift Light Condensed" panose="020B0502040204020203" pitchFamily="34" charset="0"/>
              </a:rPr>
              <a:t>the</a:t>
            </a:r>
            <a:r>
              <a:rPr kumimoji="0" lang="tr-TR" altLang="tr-TR" sz="2500" b="0" i="0" u="none" strike="noStrike" cap="none" normalizeH="0" baseline="0" dirty="0">
                <a:ln>
                  <a:noFill/>
                </a:ln>
                <a:solidFill>
                  <a:srgbClr val="FF0000"/>
                </a:solidFill>
                <a:effectLst/>
                <a:latin typeface="Bahnschrift Light Condensed" panose="020B0502040204020203" pitchFamily="34" charset="0"/>
              </a:rPr>
              <a:t> </a:t>
            </a:r>
            <a:r>
              <a:rPr kumimoji="0" lang="tr-TR" altLang="tr-TR" sz="2500" b="0" i="0" u="none" strike="noStrike" cap="none" normalizeH="0" baseline="0" dirty="0" err="1">
                <a:ln>
                  <a:noFill/>
                </a:ln>
                <a:solidFill>
                  <a:srgbClr val="FF0000"/>
                </a:solidFill>
                <a:effectLst/>
                <a:latin typeface="Bahnschrift Light Condensed" panose="020B0502040204020203" pitchFamily="34" charset="0"/>
              </a:rPr>
              <a:t>wastes</a:t>
            </a:r>
            <a:r>
              <a:rPr kumimoji="0" lang="tr-TR" altLang="tr-TR" sz="2500" b="0" i="0" u="none" strike="noStrike" cap="none" normalizeH="0" baseline="0" dirty="0">
                <a:ln>
                  <a:noFill/>
                </a:ln>
                <a:solidFill>
                  <a:srgbClr val="FF0000"/>
                </a:solidFill>
                <a:effectLst/>
                <a:latin typeface="Bahnschrift Light Condensed" panose="020B0502040204020203" pitchFamily="34" charset="0"/>
              </a:rPr>
              <a:t> </a:t>
            </a:r>
            <a:r>
              <a:rPr kumimoji="0" lang="tr-TR" altLang="tr-TR" sz="2500" b="0" i="0" u="none" strike="noStrike" cap="none" normalizeH="0" baseline="0" dirty="0" err="1">
                <a:ln>
                  <a:noFill/>
                </a:ln>
                <a:solidFill>
                  <a:srgbClr val="FF0000"/>
                </a:solidFill>
                <a:effectLst/>
                <a:latin typeface="Bahnschrift Light Condensed" panose="020B0502040204020203" pitchFamily="34" charset="0"/>
              </a:rPr>
              <a:t>that</a:t>
            </a:r>
            <a:r>
              <a:rPr kumimoji="0" lang="tr-TR" altLang="tr-TR" sz="2500" b="0" i="0" u="none" strike="noStrike" cap="none" normalizeH="0" baseline="0" dirty="0">
                <a:ln>
                  <a:noFill/>
                </a:ln>
                <a:solidFill>
                  <a:srgbClr val="FF0000"/>
                </a:solidFill>
                <a:effectLst/>
                <a:latin typeface="Bahnschrift Light Condensed" panose="020B0502040204020203" pitchFamily="34" charset="0"/>
              </a:rPr>
              <a:t> </a:t>
            </a:r>
            <a:r>
              <a:rPr kumimoji="0" lang="tr-TR" altLang="tr-TR" sz="2500" b="0" i="0" u="none" strike="noStrike" cap="none" normalizeH="0" baseline="0" dirty="0" err="1">
                <a:ln>
                  <a:noFill/>
                </a:ln>
                <a:solidFill>
                  <a:srgbClr val="FF0000"/>
                </a:solidFill>
                <a:effectLst/>
                <a:latin typeface="Bahnschrift Light Condensed" panose="020B0502040204020203" pitchFamily="34" charset="0"/>
              </a:rPr>
              <a:t>will</a:t>
            </a:r>
            <a:r>
              <a:rPr kumimoji="0" lang="tr-TR" altLang="tr-TR" sz="2500" b="0" i="0" u="none" strike="noStrike" cap="none" normalizeH="0" baseline="0" dirty="0">
                <a:ln>
                  <a:noFill/>
                </a:ln>
                <a:solidFill>
                  <a:srgbClr val="FF0000"/>
                </a:solidFill>
                <a:effectLst/>
                <a:latin typeface="Bahnschrift Light Condensed" panose="020B0502040204020203" pitchFamily="34" charset="0"/>
              </a:rPr>
              <a:t> be </a:t>
            </a:r>
            <a:r>
              <a:rPr kumimoji="0" lang="tr-TR" altLang="tr-TR" sz="2500" b="0" i="0" u="none" strike="noStrike" cap="none" normalizeH="0" baseline="0" dirty="0" err="1">
                <a:ln>
                  <a:noFill/>
                </a:ln>
                <a:solidFill>
                  <a:srgbClr val="FF0000"/>
                </a:solidFill>
                <a:effectLst/>
                <a:latin typeface="Bahnschrift Light Condensed" panose="020B0502040204020203" pitchFamily="34" charset="0"/>
              </a:rPr>
              <a:t>used</a:t>
            </a:r>
            <a:r>
              <a:rPr kumimoji="0" lang="tr-TR" altLang="tr-TR" sz="2500" b="0" i="0" u="none" strike="noStrike" cap="none" normalizeH="0" baseline="0" dirty="0">
                <a:ln>
                  <a:noFill/>
                </a:ln>
                <a:solidFill>
                  <a:srgbClr val="FF0000"/>
                </a:solidFill>
                <a:effectLst/>
                <a:latin typeface="Bahnschrift Light Condensed" panose="020B0502040204020203" pitchFamily="34" charset="0"/>
              </a:rPr>
              <a:t> in </a:t>
            </a:r>
            <a:r>
              <a:rPr kumimoji="0" lang="tr-TR" altLang="tr-TR" sz="2500" b="0" i="0" u="none" strike="noStrike" cap="none" normalizeH="0" baseline="0" dirty="0" err="1">
                <a:ln>
                  <a:noFill/>
                </a:ln>
                <a:solidFill>
                  <a:srgbClr val="FF0000"/>
                </a:solidFill>
                <a:effectLst/>
                <a:latin typeface="Bahnschrift Light Condensed" panose="020B0502040204020203" pitchFamily="34" charset="0"/>
              </a:rPr>
              <a:t>the</a:t>
            </a:r>
            <a:r>
              <a:rPr kumimoji="0" lang="tr-TR" altLang="tr-TR" sz="2500" b="0" i="0" u="none" strike="noStrike" cap="none" normalizeH="0" baseline="0" dirty="0">
                <a:ln>
                  <a:noFill/>
                </a:ln>
                <a:solidFill>
                  <a:srgbClr val="FF0000"/>
                </a:solidFill>
                <a:effectLst/>
                <a:latin typeface="Bahnschrift Light Condensed" panose="020B0502040204020203" pitchFamily="34" charset="0"/>
              </a:rPr>
              <a:t> </a:t>
            </a:r>
            <a:r>
              <a:rPr kumimoji="0" lang="tr-TR" altLang="tr-TR" sz="2500" b="0" i="0" u="none" strike="noStrike" cap="none" normalizeH="0" baseline="0" dirty="0" err="1">
                <a:ln>
                  <a:noFill/>
                </a:ln>
                <a:solidFill>
                  <a:srgbClr val="FF0000"/>
                </a:solidFill>
                <a:effectLst/>
                <a:latin typeface="Bahnschrift Light Condensed" panose="020B0502040204020203" pitchFamily="34" charset="0"/>
              </a:rPr>
              <a:t>circular</a:t>
            </a:r>
            <a:r>
              <a:rPr kumimoji="0" lang="tr-TR" altLang="tr-TR" sz="2500" b="0" i="0" u="none" strike="noStrike" cap="none" normalizeH="0" baseline="0" dirty="0">
                <a:ln>
                  <a:noFill/>
                </a:ln>
                <a:solidFill>
                  <a:srgbClr val="FF0000"/>
                </a:solidFill>
                <a:effectLst/>
                <a:latin typeface="Bahnschrift Light Condensed" panose="020B0502040204020203" pitchFamily="34" charset="0"/>
              </a:rPr>
              <a:t> </a:t>
            </a:r>
            <a:r>
              <a:rPr kumimoji="0" lang="tr-TR" altLang="tr-TR" sz="2500" b="0" i="0" u="none" strike="noStrike" cap="none" normalizeH="0" baseline="0" dirty="0" err="1">
                <a:ln>
                  <a:noFill/>
                </a:ln>
                <a:solidFill>
                  <a:srgbClr val="FF0000"/>
                </a:solidFill>
                <a:effectLst/>
                <a:latin typeface="Bahnschrift Light Condensed" panose="020B0502040204020203" pitchFamily="34" charset="0"/>
              </a:rPr>
              <a:t>economy</a:t>
            </a:r>
            <a:r>
              <a:rPr kumimoji="0" lang="tr-TR" altLang="tr-TR" sz="2500" b="0" i="0" u="none" strike="noStrike" cap="none" normalizeH="0" baseline="0" dirty="0">
                <a:ln>
                  <a:noFill/>
                </a:ln>
                <a:solidFill>
                  <a:srgbClr val="FF0000"/>
                </a:solidFill>
                <a:effectLst/>
                <a:latin typeface="Bahnschrift Light Condensed" panose="020B0502040204020203" pitchFamily="34" charset="0"/>
              </a:rPr>
              <a:t>, </a:t>
            </a:r>
            <a:r>
              <a:rPr kumimoji="0" lang="tr-TR" altLang="tr-TR" sz="2500" b="0" i="0" u="none" strike="noStrike" cap="none" normalizeH="0" baseline="0" dirty="0" err="1">
                <a:ln>
                  <a:noFill/>
                </a:ln>
                <a:solidFill>
                  <a:srgbClr val="FF0000"/>
                </a:solidFill>
                <a:effectLst/>
                <a:latin typeface="Bahnschrift Light Condensed" panose="020B0502040204020203" pitchFamily="34" charset="0"/>
              </a:rPr>
              <a:t>the</a:t>
            </a:r>
            <a:r>
              <a:rPr kumimoji="0" lang="tr-TR" altLang="tr-TR" sz="2500" b="0" i="0" u="none" strike="noStrike" cap="none" normalizeH="0" baseline="0" dirty="0">
                <a:ln>
                  <a:noFill/>
                </a:ln>
                <a:solidFill>
                  <a:srgbClr val="FF0000"/>
                </a:solidFill>
                <a:effectLst/>
                <a:latin typeface="Bahnschrift Light Condensed" panose="020B0502040204020203" pitchFamily="34" charset="0"/>
              </a:rPr>
              <a:t> </a:t>
            </a:r>
            <a:r>
              <a:rPr kumimoji="0" lang="tr-TR" altLang="tr-TR" sz="2500" b="0" i="0" u="none" strike="noStrike" cap="none" normalizeH="0" baseline="0" dirty="0" err="1">
                <a:ln>
                  <a:noFill/>
                </a:ln>
                <a:solidFill>
                  <a:srgbClr val="FF0000"/>
                </a:solidFill>
                <a:effectLst/>
                <a:latin typeface="Bahnschrift Light Condensed" panose="020B0502040204020203" pitchFamily="34" charset="0"/>
              </a:rPr>
              <a:t>works</a:t>
            </a:r>
            <a:r>
              <a:rPr kumimoji="0" lang="tr-TR" altLang="tr-TR" sz="2500" b="0" i="0" u="none" strike="noStrike" cap="none" normalizeH="0" baseline="0" dirty="0">
                <a:ln>
                  <a:noFill/>
                </a:ln>
                <a:solidFill>
                  <a:srgbClr val="FF0000"/>
                </a:solidFill>
                <a:effectLst/>
                <a:latin typeface="Bahnschrift Light Condensed" panose="020B0502040204020203" pitchFamily="34" charset="0"/>
              </a:rPr>
              <a:t> </a:t>
            </a:r>
            <a:r>
              <a:rPr kumimoji="0" lang="tr-TR" altLang="tr-TR" sz="2500" b="0" i="0" u="none" strike="noStrike" cap="none" normalizeH="0" baseline="0" dirty="0" err="1">
                <a:ln>
                  <a:noFill/>
                </a:ln>
                <a:solidFill>
                  <a:srgbClr val="FF0000"/>
                </a:solidFill>
                <a:effectLst/>
                <a:latin typeface="Bahnschrift Light Condensed" panose="020B0502040204020203" pitchFamily="34" charset="0"/>
              </a:rPr>
              <a:t>that</a:t>
            </a:r>
            <a:r>
              <a:rPr kumimoji="0" lang="tr-TR" altLang="tr-TR" sz="2500" b="0" i="0" u="none" strike="noStrike" cap="none" normalizeH="0" baseline="0" dirty="0">
                <a:ln>
                  <a:noFill/>
                </a:ln>
                <a:solidFill>
                  <a:srgbClr val="FF0000"/>
                </a:solidFill>
                <a:effectLst/>
                <a:latin typeface="Bahnschrift Light Condensed" panose="020B0502040204020203" pitchFamily="34" charset="0"/>
              </a:rPr>
              <a:t> can be done in </a:t>
            </a:r>
            <a:r>
              <a:rPr kumimoji="0" lang="tr-TR" altLang="tr-TR" sz="2500" b="0" i="0" u="none" strike="noStrike" cap="none" normalizeH="0" baseline="0" dirty="0" err="1">
                <a:ln>
                  <a:noFill/>
                </a:ln>
                <a:solidFill>
                  <a:srgbClr val="FF0000"/>
                </a:solidFill>
                <a:effectLst/>
                <a:latin typeface="Bahnschrift Light Condensed" panose="020B0502040204020203" pitchFamily="34" charset="0"/>
              </a:rPr>
              <a:t>this</a:t>
            </a:r>
            <a:r>
              <a:rPr kumimoji="0" lang="tr-TR" altLang="tr-TR" sz="2500" b="0" i="0" u="none" strike="noStrike" cap="none" normalizeH="0" baseline="0" dirty="0">
                <a:ln>
                  <a:noFill/>
                </a:ln>
                <a:solidFill>
                  <a:srgbClr val="FF0000"/>
                </a:solidFill>
                <a:effectLst/>
                <a:latin typeface="Bahnschrift Light Condensed" panose="020B0502040204020203" pitchFamily="34" charset="0"/>
              </a:rPr>
              <a:t> </a:t>
            </a:r>
            <a:r>
              <a:rPr kumimoji="0" lang="tr-TR" altLang="tr-TR" sz="2500" b="0" i="0" u="none" strike="noStrike" cap="none" normalizeH="0" baseline="0" dirty="0" err="1">
                <a:ln>
                  <a:noFill/>
                </a:ln>
                <a:solidFill>
                  <a:srgbClr val="FF0000"/>
                </a:solidFill>
                <a:effectLst/>
                <a:latin typeface="Bahnschrift Light Condensed" panose="020B0502040204020203" pitchFamily="34" charset="0"/>
              </a:rPr>
              <a:t>field</a:t>
            </a:r>
            <a:r>
              <a:rPr kumimoji="0" lang="tr-TR" altLang="tr-TR" sz="2500" b="0" i="0" u="none" strike="noStrike" cap="none" normalizeH="0" baseline="0" dirty="0">
                <a:ln>
                  <a:noFill/>
                </a:ln>
                <a:solidFill>
                  <a:srgbClr val="FF0000"/>
                </a:solidFill>
                <a:effectLst/>
                <a:latin typeface="Bahnschrift Light Condensed" panose="020B0502040204020203" pitchFamily="34" charset="0"/>
              </a:rPr>
              <a:t>, </a:t>
            </a:r>
            <a:r>
              <a:rPr kumimoji="0" lang="tr-TR" altLang="tr-TR" sz="2500" b="0" i="0" u="none" strike="noStrike" cap="none" normalizeH="0" baseline="0" dirty="0" err="1">
                <a:ln>
                  <a:noFill/>
                </a:ln>
                <a:solidFill>
                  <a:srgbClr val="FF0000"/>
                </a:solidFill>
                <a:effectLst/>
                <a:latin typeface="Bahnschrift Light Condensed" panose="020B0502040204020203" pitchFamily="34" charset="0"/>
              </a:rPr>
              <a:t>the</a:t>
            </a:r>
            <a:r>
              <a:rPr kumimoji="0" lang="tr-TR" altLang="tr-TR" sz="2500" b="0" i="0" u="none" strike="noStrike" cap="none" normalizeH="0" baseline="0" dirty="0">
                <a:ln>
                  <a:noFill/>
                </a:ln>
                <a:solidFill>
                  <a:srgbClr val="FF0000"/>
                </a:solidFill>
                <a:effectLst/>
                <a:latin typeface="Bahnschrift Light Condensed" panose="020B0502040204020203" pitchFamily="34" charset="0"/>
              </a:rPr>
              <a:t> necessary </a:t>
            </a:r>
            <a:r>
              <a:rPr kumimoji="0" lang="tr-TR" altLang="tr-TR" sz="2500" b="0" i="0" u="none" strike="noStrike" cap="none" normalizeH="0" baseline="0" dirty="0" err="1">
                <a:ln>
                  <a:noFill/>
                </a:ln>
                <a:solidFill>
                  <a:srgbClr val="FF0000"/>
                </a:solidFill>
                <a:effectLst/>
                <a:latin typeface="Bahnschrift Light Condensed" panose="020B0502040204020203" pitchFamily="34" charset="0"/>
              </a:rPr>
              <a:t>budget</a:t>
            </a:r>
            <a:r>
              <a:rPr kumimoji="0" lang="tr-TR" altLang="tr-TR" sz="2500" b="0" i="0" u="none" strike="noStrike" cap="none" normalizeH="0" baseline="0" dirty="0">
                <a:ln>
                  <a:noFill/>
                </a:ln>
                <a:solidFill>
                  <a:srgbClr val="FF0000"/>
                </a:solidFill>
                <a:effectLst/>
                <a:latin typeface="Bahnschrift Light Condensed" panose="020B0502040204020203" pitchFamily="34" charset="0"/>
              </a:rPr>
              <a:t>, </a:t>
            </a:r>
            <a:r>
              <a:rPr kumimoji="0" lang="tr-TR" altLang="tr-TR" sz="2500" b="0" i="0" u="none" strike="noStrike" cap="none" normalizeH="0" baseline="0" dirty="0" err="1">
                <a:ln>
                  <a:noFill/>
                </a:ln>
                <a:solidFill>
                  <a:srgbClr val="FF0000"/>
                </a:solidFill>
                <a:effectLst/>
                <a:latin typeface="Bahnschrift Light Condensed" panose="020B0502040204020203" pitchFamily="34" charset="0"/>
              </a:rPr>
              <a:t>the</a:t>
            </a:r>
            <a:r>
              <a:rPr kumimoji="0" lang="tr-TR" altLang="tr-TR" sz="2500" b="0" i="0" u="none" strike="noStrike" cap="none" normalizeH="0" baseline="0" dirty="0">
                <a:ln>
                  <a:noFill/>
                </a:ln>
                <a:solidFill>
                  <a:srgbClr val="FF0000"/>
                </a:solidFill>
                <a:effectLst/>
                <a:latin typeface="Bahnschrift Light Condensed" panose="020B0502040204020203" pitchFamily="34" charset="0"/>
              </a:rPr>
              <a:t> </a:t>
            </a:r>
            <a:r>
              <a:rPr kumimoji="0" lang="tr-TR" altLang="tr-TR" sz="2500" b="0" i="0" u="none" strike="noStrike" cap="none" normalizeH="0" baseline="0" dirty="0" err="1">
                <a:ln>
                  <a:noFill/>
                </a:ln>
                <a:solidFill>
                  <a:srgbClr val="FF0000"/>
                </a:solidFill>
                <a:effectLst/>
                <a:latin typeface="Bahnschrift Light Condensed" panose="020B0502040204020203" pitchFamily="34" charset="0"/>
              </a:rPr>
              <a:t>people</a:t>
            </a:r>
            <a:r>
              <a:rPr kumimoji="0" lang="tr-TR" altLang="tr-TR" sz="2500" b="0" i="0" u="none" strike="noStrike" cap="none" normalizeH="0" baseline="0" dirty="0">
                <a:ln>
                  <a:noFill/>
                </a:ln>
                <a:solidFill>
                  <a:srgbClr val="FF0000"/>
                </a:solidFill>
                <a:effectLst/>
                <a:latin typeface="Bahnschrift Light Condensed" panose="020B0502040204020203" pitchFamily="34" charset="0"/>
              </a:rPr>
              <a:t> </a:t>
            </a:r>
            <a:r>
              <a:rPr kumimoji="0" lang="tr-TR" altLang="tr-TR" sz="2500" b="0" i="0" u="none" strike="noStrike" cap="none" normalizeH="0" baseline="0" dirty="0" err="1">
                <a:ln>
                  <a:noFill/>
                </a:ln>
                <a:solidFill>
                  <a:srgbClr val="FF0000"/>
                </a:solidFill>
                <a:effectLst/>
                <a:latin typeface="Bahnschrift Light Condensed" panose="020B0502040204020203" pitchFamily="34" charset="0"/>
              </a:rPr>
              <a:t>who</a:t>
            </a:r>
            <a:r>
              <a:rPr kumimoji="0" lang="tr-TR" altLang="tr-TR" sz="2500" b="0" i="0" u="none" strike="noStrike" cap="none" normalizeH="0" baseline="0" dirty="0">
                <a:ln>
                  <a:noFill/>
                </a:ln>
                <a:solidFill>
                  <a:srgbClr val="FF0000"/>
                </a:solidFill>
                <a:effectLst/>
                <a:latin typeface="Bahnschrift Light Condensed" panose="020B0502040204020203" pitchFamily="34" charset="0"/>
              </a:rPr>
              <a:t> can </a:t>
            </a:r>
            <a:r>
              <a:rPr kumimoji="0" lang="tr-TR" altLang="tr-TR" sz="2500" b="0" i="0" u="none" strike="noStrike" cap="none" normalizeH="0" baseline="0" dirty="0" err="1">
                <a:ln>
                  <a:noFill/>
                </a:ln>
                <a:solidFill>
                  <a:srgbClr val="FF0000"/>
                </a:solidFill>
                <a:effectLst/>
                <a:latin typeface="Bahnschrift Light Condensed" panose="020B0502040204020203" pitchFamily="34" charset="0"/>
              </a:rPr>
              <a:t>work</a:t>
            </a:r>
            <a:r>
              <a:rPr kumimoji="0" lang="tr-TR" altLang="tr-TR" sz="2500" b="0" i="0" u="none" strike="noStrike" cap="none" normalizeH="0" baseline="0" dirty="0">
                <a:ln>
                  <a:noFill/>
                </a:ln>
                <a:solidFill>
                  <a:srgbClr val="FF0000"/>
                </a:solidFill>
                <a:effectLst/>
                <a:latin typeface="Bahnschrift Light Condensed" panose="020B0502040204020203" pitchFamily="34" charset="0"/>
              </a:rPr>
              <a:t> in </a:t>
            </a:r>
            <a:r>
              <a:rPr kumimoji="0" lang="tr-TR" altLang="tr-TR" sz="2500" b="0" i="0" u="none" strike="noStrike" cap="none" normalizeH="0" baseline="0" dirty="0" err="1">
                <a:ln>
                  <a:noFill/>
                </a:ln>
                <a:solidFill>
                  <a:srgbClr val="FF0000"/>
                </a:solidFill>
                <a:effectLst/>
                <a:latin typeface="Bahnschrift Light Condensed" panose="020B0502040204020203" pitchFamily="34" charset="0"/>
              </a:rPr>
              <a:t>this</a:t>
            </a:r>
            <a:r>
              <a:rPr kumimoji="0" lang="tr-TR" altLang="tr-TR" sz="2500" b="0" i="0" u="none" strike="noStrike" cap="none" normalizeH="0" baseline="0" dirty="0">
                <a:ln>
                  <a:noFill/>
                </a:ln>
                <a:solidFill>
                  <a:srgbClr val="FF0000"/>
                </a:solidFill>
                <a:effectLst/>
                <a:latin typeface="Bahnschrift Light Condensed" panose="020B0502040204020203" pitchFamily="34" charset="0"/>
              </a:rPr>
              <a:t> </a:t>
            </a:r>
            <a:r>
              <a:rPr kumimoji="0" lang="tr-TR" altLang="tr-TR" sz="2500" b="0" i="0" u="none" strike="noStrike" cap="none" normalizeH="0" baseline="0" dirty="0" err="1">
                <a:ln>
                  <a:noFill/>
                </a:ln>
                <a:solidFill>
                  <a:srgbClr val="FF0000"/>
                </a:solidFill>
                <a:effectLst/>
                <a:latin typeface="Bahnschrift Light Condensed" panose="020B0502040204020203" pitchFamily="34" charset="0"/>
              </a:rPr>
              <a:t>field</a:t>
            </a:r>
            <a:r>
              <a:rPr kumimoji="0" lang="tr-TR" altLang="tr-TR" sz="2500" b="0" i="0" u="none" strike="noStrike" cap="none" normalizeH="0" baseline="0" dirty="0">
                <a:ln>
                  <a:noFill/>
                </a:ln>
                <a:solidFill>
                  <a:srgbClr val="FF0000"/>
                </a:solidFill>
                <a:effectLst/>
                <a:latin typeface="Bahnschrift Light Condensed" panose="020B0502040204020203" pitchFamily="34" charset="0"/>
              </a:rPr>
              <a:t> </a:t>
            </a:r>
            <a:r>
              <a:rPr kumimoji="0" lang="tr-TR" altLang="tr-TR" sz="2500" b="0" i="0" u="none" strike="noStrike" cap="none" normalizeH="0" baseline="0" dirty="0" err="1">
                <a:ln>
                  <a:noFill/>
                </a:ln>
                <a:solidFill>
                  <a:srgbClr val="FF0000"/>
                </a:solidFill>
                <a:effectLst/>
                <a:latin typeface="Bahnschrift Light Condensed" panose="020B0502040204020203" pitchFamily="34" charset="0"/>
              </a:rPr>
              <a:t>and</a:t>
            </a:r>
            <a:r>
              <a:rPr kumimoji="0" lang="tr-TR" altLang="tr-TR" sz="2500" b="0" i="0" u="none" strike="noStrike" cap="none" normalizeH="0" baseline="0" dirty="0">
                <a:ln>
                  <a:noFill/>
                </a:ln>
                <a:solidFill>
                  <a:srgbClr val="FF0000"/>
                </a:solidFill>
                <a:effectLst/>
                <a:latin typeface="Bahnschrift Light Condensed" panose="020B0502040204020203" pitchFamily="34" charset="0"/>
              </a:rPr>
              <a:t> </a:t>
            </a:r>
            <a:r>
              <a:rPr kumimoji="0" lang="tr-TR" altLang="tr-TR" sz="2500" b="0" i="0" u="none" strike="noStrike" cap="none" normalizeH="0" baseline="0" dirty="0" err="1">
                <a:ln>
                  <a:noFill/>
                </a:ln>
                <a:solidFill>
                  <a:srgbClr val="FF0000"/>
                </a:solidFill>
                <a:effectLst/>
                <a:latin typeface="Bahnschrift Light Condensed" panose="020B0502040204020203" pitchFamily="34" charset="0"/>
              </a:rPr>
              <a:t>the</a:t>
            </a:r>
            <a:r>
              <a:rPr kumimoji="0" lang="tr-TR" altLang="tr-TR" sz="2500" b="0" i="0" u="none" strike="noStrike" cap="none" normalizeH="0" baseline="0" dirty="0">
                <a:ln>
                  <a:noFill/>
                </a:ln>
                <a:solidFill>
                  <a:srgbClr val="FF0000"/>
                </a:solidFill>
                <a:effectLst/>
                <a:latin typeface="Bahnschrift Light Condensed" panose="020B0502040204020203" pitchFamily="34" charset="0"/>
              </a:rPr>
              <a:t> </a:t>
            </a:r>
            <a:r>
              <a:rPr kumimoji="0" lang="tr-TR" altLang="tr-TR" sz="2500" b="0" i="0" u="none" strike="noStrike" cap="none" normalizeH="0" baseline="0" dirty="0" err="1">
                <a:ln>
                  <a:noFill/>
                </a:ln>
                <a:solidFill>
                  <a:srgbClr val="FF0000"/>
                </a:solidFill>
                <a:effectLst/>
                <a:latin typeface="Bahnschrift Light Condensed" panose="020B0502040204020203" pitchFamily="34" charset="0"/>
              </a:rPr>
              <a:t>environments</a:t>
            </a:r>
            <a:r>
              <a:rPr kumimoji="0" lang="tr-TR" altLang="tr-TR" sz="2500" b="0" i="0" u="none" strike="noStrike" cap="none" normalizeH="0" baseline="0" dirty="0">
                <a:ln>
                  <a:noFill/>
                </a:ln>
                <a:solidFill>
                  <a:srgbClr val="FF0000"/>
                </a:solidFill>
                <a:effectLst/>
                <a:latin typeface="Bahnschrift Light Condensed" panose="020B0502040204020203" pitchFamily="34" charset="0"/>
              </a:rPr>
              <a:t> </a:t>
            </a:r>
            <a:r>
              <a:rPr kumimoji="0" lang="tr-TR" altLang="tr-TR" sz="2500" b="0" i="0" u="none" strike="noStrike" cap="none" normalizeH="0" baseline="0" dirty="0" err="1">
                <a:ln>
                  <a:noFill/>
                </a:ln>
                <a:solidFill>
                  <a:srgbClr val="FF0000"/>
                </a:solidFill>
                <a:effectLst/>
                <a:latin typeface="Bahnschrift Light Condensed" panose="020B0502040204020203" pitchFamily="34" charset="0"/>
              </a:rPr>
              <a:t>where</a:t>
            </a:r>
            <a:r>
              <a:rPr kumimoji="0" lang="tr-TR" altLang="tr-TR" sz="2500" b="0" i="0" u="none" strike="noStrike" cap="none" normalizeH="0" baseline="0" dirty="0">
                <a:ln>
                  <a:noFill/>
                </a:ln>
                <a:solidFill>
                  <a:srgbClr val="FF0000"/>
                </a:solidFill>
                <a:effectLst/>
                <a:latin typeface="Bahnschrift Light Condensed" panose="020B0502040204020203" pitchFamily="34" charset="0"/>
              </a:rPr>
              <a:t> </a:t>
            </a:r>
            <a:r>
              <a:rPr kumimoji="0" lang="tr-TR" altLang="tr-TR" sz="2500" b="0" i="0" u="none" strike="noStrike" cap="none" normalizeH="0" baseline="0" dirty="0" err="1">
                <a:ln>
                  <a:noFill/>
                </a:ln>
                <a:solidFill>
                  <a:srgbClr val="FF0000"/>
                </a:solidFill>
                <a:effectLst/>
                <a:latin typeface="Bahnschrift Light Condensed" panose="020B0502040204020203" pitchFamily="34" charset="0"/>
              </a:rPr>
              <a:t>the</a:t>
            </a:r>
            <a:r>
              <a:rPr kumimoji="0" lang="tr-TR" altLang="tr-TR" sz="2500" b="0" i="0" u="none" strike="noStrike" cap="none" normalizeH="0" baseline="0" dirty="0">
                <a:ln>
                  <a:noFill/>
                </a:ln>
                <a:solidFill>
                  <a:srgbClr val="FF0000"/>
                </a:solidFill>
                <a:effectLst/>
                <a:latin typeface="Bahnschrift Light Condensed" panose="020B0502040204020203" pitchFamily="34" charset="0"/>
              </a:rPr>
              <a:t> </a:t>
            </a:r>
            <a:r>
              <a:rPr kumimoji="0" lang="tr-TR" altLang="tr-TR" sz="2500" b="0" i="0" u="none" strike="noStrike" cap="none" normalizeH="0" baseline="0" dirty="0" err="1">
                <a:ln>
                  <a:noFill/>
                </a:ln>
                <a:solidFill>
                  <a:srgbClr val="FF0000"/>
                </a:solidFill>
                <a:effectLst/>
                <a:latin typeface="Bahnschrift Light Condensed" panose="020B0502040204020203" pitchFamily="34" charset="0"/>
              </a:rPr>
              <a:t>work</a:t>
            </a:r>
            <a:r>
              <a:rPr kumimoji="0" lang="tr-TR" altLang="tr-TR" sz="25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500" b="0" i="0" u="none" strike="noStrike" cap="none" normalizeH="0" baseline="0" dirty="0">
                <a:ln>
                  <a:noFill/>
                </a:ln>
                <a:solidFill>
                  <a:srgbClr val="FF0000"/>
                </a:solidFill>
                <a:effectLst/>
                <a:latin typeface="Bahnschrift Light Condensed" panose="020B0502040204020203" pitchFamily="34" charset="0"/>
              </a:rPr>
              <a:t>done</a:t>
            </a:r>
            <a:r>
              <a:rPr kumimoji="0" lang="tr-TR" altLang="tr-TR" sz="25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500" b="0" i="0" u="none" strike="noStrike" cap="none" normalizeH="0" baseline="0" dirty="0" err="1">
                <a:ln>
                  <a:noFill/>
                </a:ln>
                <a:solidFill>
                  <a:srgbClr val="222222"/>
                </a:solidFill>
                <a:effectLst/>
                <a:latin typeface="Bahnschrift Light Condensed" panose="020B0502040204020203" pitchFamily="34" charset="0"/>
              </a:rPr>
              <a:t>should</a:t>
            </a:r>
            <a:r>
              <a:rPr kumimoji="0" lang="tr-TR" altLang="tr-TR" sz="2500" b="0" i="0" u="none" strike="noStrike" cap="none" normalizeH="0" baseline="0" dirty="0">
                <a:ln>
                  <a:noFill/>
                </a:ln>
                <a:solidFill>
                  <a:srgbClr val="222222"/>
                </a:solidFill>
                <a:effectLst/>
                <a:latin typeface="Bahnschrift Light Condensed" panose="020B0502040204020203" pitchFamily="34" charset="0"/>
              </a:rPr>
              <a:t> be </a:t>
            </a:r>
            <a:r>
              <a:rPr kumimoji="0" lang="tr-TR" altLang="tr-TR" sz="2500" b="0" i="0" u="none" strike="noStrike" cap="none" normalizeH="0" baseline="0" dirty="0" err="1">
                <a:ln>
                  <a:noFill/>
                </a:ln>
                <a:solidFill>
                  <a:srgbClr val="222222"/>
                </a:solidFill>
                <a:effectLst/>
                <a:latin typeface="Bahnschrift Light Condensed" panose="020B0502040204020203" pitchFamily="34" charset="0"/>
              </a:rPr>
              <a:t>determined</a:t>
            </a:r>
            <a:r>
              <a:rPr kumimoji="0" lang="tr-TR" altLang="tr-TR" sz="25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500" b="0" i="0" u="none" strike="noStrike" cap="none" normalizeH="0" baseline="0" dirty="0" err="1">
                <a:ln>
                  <a:noFill/>
                </a:ln>
                <a:solidFill>
                  <a:srgbClr val="222222"/>
                </a:solidFill>
                <a:effectLst/>
                <a:latin typeface="Bahnschrift Light Condensed" panose="020B0502040204020203" pitchFamily="34" charset="0"/>
              </a:rPr>
              <a:t>well</a:t>
            </a:r>
            <a:r>
              <a:rPr kumimoji="0" lang="tr-TR" altLang="tr-TR" sz="2500" b="0" i="0" u="none" strike="noStrike" cap="none" normalizeH="0" baseline="0" dirty="0">
                <a:ln>
                  <a:noFill/>
                </a:ln>
                <a:solidFill>
                  <a:srgbClr val="222222"/>
                </a:solidFill>
                <a:effectLst/>
                <a:latin typeface="Bahnschrift Light Condensed" panose="020B0502040204020203" pitchFamily="34" charset="0"/>
              </a:rPr>
              <a:t>.</a:t>
            </a:r>
            <a:r>
              <a:rPr kumimoji="0" lang="tr-TR" altLang="tr-TR" sz="2500" b="0" i="0" u="none" strike="noStrike" cap="none" normalizeH="0" baseline="0" dirty="0">
                <a:ln>
                  <a:noFill/>
                </a:ln>
                <a:solidFill>
                  <a:schemeClr val="tx1"/>
                </a:solidFill>
                <a:effectLst/>
                <a:latin typeface="Bahnschrift Light Condensed" panose="020B0502040204020203" pitchFamily="34" charset="0"/>
              </a:rPr>
              <a:t> </a:t>
            </a:r>
          </a:p>
        </p:txBody>
      </p:sp>
      <p:pic>
        <p:nvPicPr>
          <p:cNvPr id="2053" name="Picture 5" descr="circular economy diagram ile ilgili görsel sonucu&quot;">
            <a:extLst>
              <a:ext uri="{FF2B5EF4-FFF2-40B4-BE49-F238E27FC236}">
                <a16:creationId xmlns:a16="http://schemas.microsoft.com/office/drawing/2014/main" id="{381DBD2B-52C1-4DB4-93E4-DC7807D4F0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37579" y="1641287"/>
            <a:ext cx="6096000" cy="4562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9415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2176A4E-51C4-4EA4-BBA7-493C346AFAD7}"/>
              </a:ext>
            </a:extLst>
          </p:cNvPr>
          <p:cNvSpPr>
            <a:spLocks noGrp="1"/>
          </p:cNvSpPr>
          <p:nvPr>
            <p:ph type="title"/>
          </p:nvPr>
        </p:nvSpPr>
        <p:spPr>
          <a:xfrm>
            <a:off x="420757" y="325936"/>
            <a:ext cx="10515600" cy="1325563"/>
          </a:xfrm>
        </p:spPr>
        <p:txBody>
          <a:bodyPr>
            <a:noAutofit/>
          </a:bodyPr>
          <a:lstStyle/>
          <a:p>
            <a:r>
              <a:rPr lang="tr-TR" sz="6600" dirty="0" err="1">
                <a:latin typeface="Bahnschrift Light Condensed" panose="020B0502040204020203" pitchFamily="34" charset="0"/>
              </a:rPr>
              <a:t>Circular</a:t>
            </a:r>
            <a:r>
              <a:rPr lang="tr-TR" sz="6600" dirty="0">
                <a:latin typeface="Bahnschrift Light Condensed" panose="020B0502040204020203" pitchFamily="34" charset="0"/>
              </a:rPr>
              <a:t> </a:t>
            </a:r>
            <a:r>
              <a:rPr lang="tr-TR" sz="6600" dirty="0" err="1">
                <a:latin typeface="Bahnschrift Light Condensed" panose="020B0502040204020203" pitchFamily="34" charset="0"/>
              </a:rPr>
              <a:t>economy</a:t>
            </a:r>
            <a:r>
              <a:rPr lang="tr-TR" sz="6600" dirty="0">
                <a:latin typeface="Bahnschrift Light Condensed" panose="020B0502040204020203" pitchFamily="34" charset="0"/>
              </a:rPr>
              <a:t> </a:t>
            </a:r>
            <a:r>
              <a:rPr lang="tr-TR" sz="6600" dirty="0" err="1">
                <a:latin typeface="Bahnschrift Light Condensed" panose="020B0502040204020203" pitchFamily="34" charset="0"/>
              </a:rPr>
              <a:t>business</a:t>
            </a:r>
            <a:r>
              <a:rPr lang="tr-TR" sz="6600" dirty="0">
                <a:latin typeface="Bahnschrift Light Condensed" panose="020B0502040204020203" pitchFamily="34" charset="0"/>
              </a:rPr>
              <a:t> </a:t>
            </a:r>
            <a:r>
              <a:rPr lang="tr-TR" sz="6600" dirty="0" err="1">
                <a:latin typeface="Bahnschrift Light Condensed" panose="020B0502040204020203" pitchFamily="34" charset="0"/>
              </a:rPr>
              <a:t>models</a:t>
            </a:r>
            <a:r>
              <a:rPr lang="tr-TR" sz="6600" dirty="0">
                <a:latin typeface="Bahnschrift Light Condensed" panose="020B0502040204020203" pitchFamily="34" charset="0"/>
              </a:rPr>
              <a:t>:</a:t>
            </a:r>
          </a:p>
        </p:txBody>
      </p:sp>
      <p:sp>
        <p:nvSpPr>
          <p:cNvPr id="4" name="Rectangle 1">
            <a:extLst>
              <a:ext uri="{FF2B5EF4-FFF2-40B4-BE49-F238E27FC236}">
                <a16:creationId xmlns:a16="http://schemas.microsoft.com/office/drawing/2014/main" id="{DCF4411F-DF79-4A0A-A213-4DE9548E7E14}"/>
              </a:ext>
            </a:extLst>
          </p:cNvPr>
          <p:cNvSpPr>
            <a:spLocks noChangeArrowheads="1"/>
          </p:cNvSpPr>
          <p:nvPr/>
        </p:nvSpPr>
        <p:spPr bwMode="auto">
          <a:xfrm>
            <a:off x="420757" y="1496192"/>
            <a:ext cx="5998687" cy="4812226"/>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lvl="0" eaLnBrk="0" fontAlgn="base" hangingPunct="0">
              <a:spcBef>
                <a:spcPct val="0"/>
              </a:spcBef>
              <a:spcAft>
                <a:spcPct val="0"/>
              </a:spcAft>
            </a:pPr>
            <a:r>
              <a:rPr lang="tr-TR" altLang="tr-TR" sz="2100" dirty="0" err="1">
                <a:solidFill>
                  <a:srgbClr val="FF0000"/>
                </a:solidFill>
                <a:latin typeface="Bahnschrift Light Condensed" panose="020B0502040204020203" pitchFamily="34" charset="0"/>
              </a:rPr>
              <a:t>Cyclical</a:t>
            </a:r>
            <a:r>
              <a:rPr lang="tr-TR" altLang="tr-TR" sz="2100" dirty="0">
                <a:solidFill>
                  <a:srgbClr val="FF0000"/>
                </a:solidFill>
                <a:latin typeface="Bahnschrift Light Condensed" panose="020B0502040204020203" pitchFamily="34" charset="0"/>
              </a:rPr>
              <a:t> </a:t>
            </a:r>
            <a:r>
              <a:rPr lang="tr-TR" altLang="tr-TR" sz="2100" dirty="0" err="1">
                <a:solidFill>
                  <a:srgbClr val="FF0000"/>
                </a:solidFill>
                <a:latin typeface="Bahnschrift Light Condensed" panose="020B0502040204020203" pitchFamily="34" charset="0"/>
              </a:rPr>
              <a:t>Supply</a:t>
            </a:r>
            <a:r>
              <a:rPr lang="tr-TR" altLang="tr-TR" sz="2100" dirty="0">
                <a:solidFill>
                  <a:srgbClr val="FF0000"/>
                </a:solidFill>
                <a:latin typeface="Bahnschrift Light Condensed" panose="020B0502040204020203" pitchFamily="34" charset="0"/>
              </a:rPr>
              <a:t> </a:t>
            </a:r>
            <a:r>
              <a:rPr lang="tr-TR" altLang="tr-TR" sz="2100" dirty="0" err="1">
                <a:solidFill>
                  <a:srgbClr val="FF0000"/>
                </a:solidFill>
                <a:latin typeface="Bahnschrift Light Condensed" panose="020B0502040204020203" pitchFamily="34" charset="0"/>
              </a:rPr>
              <a:t>Chain</a:t>
            </a:r>
            <a:r>
              <a:rPr lang="tr-TR" altLang="tr-TR" sz="2100" dirty="0">
                <a:solidFill>
                  <a:srgbClr val="FF0000"/>
                </a:solidFill>
                <a:latin typeface="Bahnschrift Light Condensed" panose="020B0502040204020203" pitchFamily="34" charset="0"/>
              </a:rPr>
              <a:t>:</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Companies</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that</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supply</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fully</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renewable</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recyclable</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or</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biodegradable</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materials</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are</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not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affected</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by</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rising</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primary</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raw</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material</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prices</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gaining</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competitive</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advantage</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100" b="0" i="0" u="none" strike="noStrike" cap="none" normalizeH="0" baseline="0" dirty="0" err="1">
                <a:ln>
                  <a:noFill/>
                </a:ln>
                <a:solidFill>
                  <a:srgbClr val="FF0000"/>
                </a:solidFill>
                <a:effectLst/>
                <a:latin typeface="Bahnschrift Light Condensed" panose="020B0502040204020203" pitchFamily="34" charset="0"/>
              </a:rPr>
              <a:t>Recycling</a:t>
            </a:r>
            <a:r>
              <a:rPr kumimoji="0" lang="tr-TR" altLang="tr-TR" sz="2100" b="0" i="0" u="none" strike="noStrike" cap="none" normalizeH="0" baseline="0" dirty="0">
                <a:ln>
                  <a:noFill/>
                </a:ln>
                <a:solidFill>
                  <a:srgbClr val="FF0000"/>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FF0000"/>
                </a:solidFill>
                <a:effectLst/>
                <a:latin typeface="Bahnschrift Light Condensed" panose="020B0502040204020203" pitchFamily="34" charset="0"/>
              </a:rPr>
              <a:t>and</a:t>
            </a:r>
            <a:r>
              <a:rPr kumimoji="0" lang="tr-TR" altLang="tr-TR" sz="2100" b="0" i="0" u="none" strike="noStrike" cap="none" normalizeH="0" baseline="0" dirty="0">
                <a:ln>
                  <a:noFill/>
                </a:ln>
                <a:solidFill>
                  <a:srgbClr val="FF0000"/>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FF0000"/>
                </a:solidFill>
                <a:effectLst/>
                <a:latin typeface="Bahnschrift Light Condensed" panose="020B0502040204020203" pitchFamily="34" charset="0"/>
              </a:rPr>
              <a:t>Recycling</a:t>
            </a:r>
            <a:r>
              <a:rPr kumimoji="0" lang="tr-TR" altLang="tr-TR" sz="2100" b="0" i="0" u="none" strike="noStrike" cap="none" normalizeH="0" baseline="0" dirty="0">
                <a:ln>
                  <a:noFill/>
                </a:ln>
                <a:solidFill>
                  <a:srgbClr val="FF0000"/>
                </a:solidFill>
                <a:effectLst/>
                <a:latin typeface="Bahnschrift Light Condensed" panose="020B0502040204020203" pitchFamily="34" charset="0"/>
              </a:rPr>
              <a:t>:</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Production</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and</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consumption</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systems</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are</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created</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in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which</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every</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material</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previously</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considered</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to</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be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waste</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is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brought</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back</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to</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life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for</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different</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uses</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100" b="0" i="0" u="none" strike="noStrike" cap="none" normalizeH="0" baseline="0" dirty="0" err="1">
                <a:ln>
                  <a:noFill/>
                </a:ln>
                <a:solidFill>
                  <a:srgbClr val="FF0000"/>
                </a:solidFill>
                <a:effectLst/>
                <a:latin typeface="Bahnschrift Light Condensed" panose="020B0502040204020203" pitchFamily="34" charset="0"/>
              </a:rPr>
              <a:t>Extending</a:t>
            </a:r>
            <a:r>
              <a:rPr kumimoji="0" lang="tr-TR" altLang="tr-TR" sz="2100" b="0" i="0" u="none" strike="noStrike" cap="none" normalizeH="0" baseline="0" dirty="0">
                <a:ln>
                  <a:noFill/>
                </a:ln>
                <a:solidFill>
                  <a:srgbClr val="FF0000"/>
                </a:solidFill>
                <a:effectLst/>
                <a:latin typeface="Bahnschrift Light Condensed" panose="020B0502040204020203" pitchFamily="34" charset="0"/>
              </a:rPr>
              <a:t> Product Life:</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With</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repairs</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enhancements</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remanufacturing</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or</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remarketing</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economic</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benefits</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are</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provided</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for</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as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long</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as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possible</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from</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broken</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spoiled</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outdated</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products</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100" b="0" i="0" u="none" strike="noStrike" cap="none" normalizeH="0" baseline="0" dirty="0" err="1">
                <a:ln>
                  <a:noFill/>
                </a:ln>
                <a:solidFill>
                  <a:srgbClr val="FF0000"/>
                </a:solidFill>
                <a:effectLst/>
                <a:latin typeface="Bahnschrift Light Condensed" panose="020B0502040204020203" pitchFamily="34" charset="0"/>
              </a:rPr>
              <a:t>Sharing</a:t>
            </a:r>
            <a:r>
              <a:rPr kumimoji="0" lang="tr-TR" altLang="tr-TR" sz="2100" b="0" i="0" u="none" strike="noStrike" cap="none" normalizeH="0" baseline="0" dirty="0">
                <a:ln>
                  <a:noFill/>
                </a:ln>
                <a:solidFill>
                  <a:srgbClr val="FF0000"/>
                </a:solidFill>
                <a:effectLst/>
                <a:latin typeface="Bahnschrift Light Condensed" panose="020B0502040204020203" pitchFamily="34" charset="0"/>
              </a:rPr>
              <a:t> Platform: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All</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idle</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unused</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large</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or</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small</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items</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are</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rented</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and</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exchanged</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with</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sharing</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platform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models</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new</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relationships</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and</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business</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opportunities</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are</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emerging</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100" b="0" i="0" u="none" strike="noStrike" cap="none" normalizeH="0" baseline="0" dirty="0">
                <a:ln>
                  <a:noFill/>
                </a:ln>
                <a:solidFill>
                  <a:srgbClr val="FF0000"/>
                </a:solidFill>
                <a:effectLst/>
                <a:latin typeface="Bahnschrift Light Condensed" panose="020B0502040204020203" pitchFamily="34" charset="0"/>
              </a:rPr>
              <a:t>Product as a Service:</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Consumers</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pay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for</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products</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based</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on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usage</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that</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is, it is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hiring</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and</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radical</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change</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in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the</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business</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model is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provided</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a:t>
            </a:r>
            <a:r>
              <a:rPr kumimoji="0" lang="tr-TR" altLang="tr-TR" sz="2100" b="0" i="0" u="none" strike="noStrike" cap="none" normalizeH="0" baseline="0" dirty="0">
                <a:ln>
                  <a:noFill/>
                </a:ln>
                <a:solidFill>
                  <a:schemeClr val="tx1"/>
                </a:solidFill>
                <a:effectLst/>
                <a:latin typeface="Bahnschrift Light Condensed" panose="020B0502040204020203" pitchFamily="34" charset="0"/>
              </a:rPr>
              <a:t> </a:t>
            </a:r>
          </a:p>
        </p:txBody>
      </p:sp>
      <p:pic>
        <p:nvPicPr>
          <p:cNvPr id="4099" name="Picture 3" descr="circular economy business models ile ilgili görsel sonucu&quot;">
            <a:extLst>
              <a:ext uri="{FF2B5EF4-FFF2-40B4-BE49-F238E27FC236}">
                <a16:creationId xmlns:a16="http://schemas.microsoft.com/office/drawing/2014/main" id="{26E8486A-4AE6-4298-AA8F-489A4A8030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65843" y="1651499"/>
            <a:ext cx="5105400" cy="45016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79830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a:extLst>
              <a:ext uri="{FF2B5EF4-FFF2-40B4-BE49-F238E27FC236}">
                <a16:creationId xmlns:a16="http://schemas.microsoft.com/office/drawing/2014/main" id="{9DAD3DC6-F5CB-416B-BA7B-1A59FD65D3C9}"/>
              </a:ext>
            </a:extLst>
          </p:cNvPr>
          <p:cNvSpPr>
            <a:spLocks noGrp="1" noChangeArrowheads="1"/>
          </p:cNvSpPr>
          <p:nvPr>
            <p:ph type="title"/>
          </p:nvPr>
        </p:nvSpPr>
        <p:spPr bwMode="auto">
          <a:xfrm>
            <a:off x="466725" y="359973"/>
            <a:ext cx="5490286" cy="980408"/>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6600" b="0" i="0" u="none" strike="noStrike" cap="none" normalizeH="0" baseline="0" dirty="0" err="1">
                <a:ln>
                  <a:noFill/>
                </a:ln>
                <a:solidFill>
                  <a:schemeClr val="tx1"/>
                </a:solidFill>
                <a:effectLst/>
                <a:latin typeface="Bahnschrift Light Condensed" panose="020B0502040204020203" pitchFamily="34" charset="0"/>
              </a:rPr>
              <a:t>Waste</a:t>
            </a:r>
            <a:r>
              <a:rPr kumimoji="0" lang="tr-TR" altLang="tr-TR" sz="6600" b="0" i="0" u="none" strike="noStrike" cap="none" normalizeH="0" baseline="0" dirty="0">
                <a:ln>
                  <a:noFill/>
                </a:ln>
                <a:solidFill>
                  <a:schemeClr val="tx1"/>
                </a:solidFill>
                <a:effectLst/>
                <a:latin typeface="Bahnschrift Light Condensed" panose="020B0502040204020203" pitchFamily="34" charset="0"/>
              </a:rPr>
              <a:t> </a:t>
            </a:r>
            <a:r>
              <a:rPr kumimoji="0" lang="tr-TR" altLang="tr-TR" sz="6600" b="0" i="0" u="none" strike="noStrike" cap="none" normalizeH="0" baseline="0" dirty="0" err="1">
                <a:ln>
                  <a:noFill/>
                </a:ln>
                <a:solidFill>
                  <a:schemeClr val="tx1"/>
                </a:solidFill>
                <a:effectLst/>
                <a:latin typeface="Bahnschrift Light Condensed" panose="020B0502040204020203" pitchFamily="34" charset="0"/>
              </a:rPr>
              <a:t>and</a:t>
            </a:r>
            <a:r>
              <a:rPr kumimoji="0" lang="tr-TR" altLang="tr-TR" sz="6600" b="0" i="0" u="none" strike="noStrike" cap="none" normalizeH="0" baseline="0" dirty="0">
                <a:ln>
                  <a:noFill/>
                </a:ln>
                <a:solidFill>
                  <a:schemeClr val="tx1"/>
                </a:solidFill>
                <a:effectLst/>
                <a:latin typeface="Bahnschrift Light Condensed" panose="020B0502040204020203" pitchFamily="34" charset="0"/>
              </a:rPr>
              <a:t> </a:t>
            </a:r>
            <a:r>
              <a:rPr kumimoji="0" lang="tr-TR" altLang="tr-TR" sz="6600" b="0" i="0" u="none" strike="noStrike" cap="none" normalizeH="0" baseline="0" dirty="0" err="1">
                <a:ln>
                  <a:noFill/>
                </a:ln>
                <a:solidFill>
                  <a:schemeClr val="tx1"/>
                </a:solidFill>
                <a:effectLst/>
                <a:latin typeface="Bahnschrift Light Condensed" panose="020B0502040204020203" pitchFamily="34" charset="0"/>
              </a:rPr>
              <a:t>recyling</a:t>
            </a:r>
            <a:r>
              <a:rPr kumimoji="0" lang="tr-TR" altLang="tr-TR" sz="6600" b="0" i="0" u="none" strike="noStrike" cap="none" normalizeH="0" baseline="0" dirty="0">
                <a:ln>
                  <a:noFill/>
                </a:ln>
                <a:solidFill>
                  <a:schemeClr val="tx1"/>
                </a:solidFill>
                <a:effectLst/>
                <a:latin typeface="Bahnschrift Light Condensed" panose="020B0502040204020203" pitchFamily="34" charset="0"/>
              </a:rPr>
              <a:t>:</a:t>
            </a:r>
          </a:p>
        </p:txBody>
      </p:sp>
      <p:sp>
        <p:nvSpPr>
          <p:cNvPr id="5" name="Dikdörtgen 4">
            <a:extLst>
              <a:ext uri="{FF2B5EF4-FFF2-40B4-BE49-F238E27FC236}">
                <a16:creationId xmlns:a16="http://schemas.microsoft.com/office/drawing/2014/main" id="{416F3813-B6FB-4118-901D-46FF9E3889F2}"/>
              </a:ext>
            </a:extLst>
          </p:cNvPr>
          <p:cNvSpPr/>
          <p:nvPr/>
        </p:nvSpPr>
        <p:spPr>
          <a:xfrm>
            <a:off x="371060" y="1712510"/>
            <a:ext cx="5950227" cy="2139047"/>
          </a:xfrm>
          <a:prstGeom prst="rect">
            <a:avLst/>
          </a:prstGeom>
        </p:spPr>
        <p:txBody>
          <a:bodyPr wrap="square">
            <a:spAutoFit/>
          </a:bodyPr>
          <a:lstStyle/>
          <a:p>
            <a:r>
              <a:rPr lang="en-US" sz="1900" dirty="0">
                <a:solidFill>
                  <a:srgbClr val="333333"/>
                </a:solidFill>
                <a:latin typeface="Bahnschrift Light Condensed" panose="020B0502040204020203" pitchFamily="34" charset="0"/>
              </a:rPr>
              <a:t>Paper recycling uses mechanical processes to chew up paper into individual fibers, creating a pulp that can be made into new paper. Products made from recycled paper can come completely from recycled sources or contain a mixture of new and recycled paper. Unlike many other products, paper cannot be recycled indefinitely. The recycling process breaks the fibers, eventually making a product suitable only for lower-quality papers, such as newsprint.</a:t>
            </a:r>
            <a:endParaRPr lang="tr-TR" sz="1900" dirty="0">
              <a:latin typeface="Bahnschrift Light Condensed" panose="020B0502040204020203" pitchFamily="34" charset="0"/>
            </a:endParaRPr>
          </a:p>
        </p:txBody>
      </p:sp>
      <p:sp>
        <p:nvSpPr>
          <p:cNvPr id="7" name="Rectangle 3">
            <a:extLst>
              <a:ext uri="{FF2B5EF4-FFF2-40B4-BE49-F238E27FC236}">
                <a16:creationId xmlns:a16="http://schemas.microsoft.com/office/drawing/2014/main" id="{CD0DE59F-9454-4297-9DC6-94B1526311E0}"/>
              </a:ext>
            </a:extLst>
          </p:cNvPr>
          <p:cNvSpPr>
            <a:spLocks noChangeArrowheads="1"/>
          </p:cNvSpPr>
          <p:nvPr/>
        </p:nvSpPr>
        <p:spPr bwMode="auto">
          <a:xfrm>
            <a:off x="466725" y="1235123"/>
            <a:ext cx="1934817" cy="580298"/>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tr-TR" altLang="tr-TR" sz="3200" dirty="0" err="1">
                <a:solidFill>
                  <a:srgbClr val="FF0000"/>
                </a:solidFill>
                <a:latin typeface="Bahnschrift Light Condensed" panose="020B0502040204020203" pitchFamily="34" charset="0"/>
              </a:rPr>
              <a:t>Paper</a:t>
            </a:r>
            <a:r>
              <a:rPr kumimoji="0" lang="tr-TR" altLang="tr-TR" sz="4000" b="0" i="0" u="none" strike="noStrike" cap="none" normalizeH="0" baseline="0" dirty="0">
                <a:ln>
                  <a:noFill/>
                </a:ln>
                <a:solidFill>
                  <a:srgbClr val="FF0000"/>
                </a:solidFill>
                <a:effectLst/>
              </a:rPr>
              <a:t> </a:t>
            </a:r>
            <a:endParaRPr kumimoji="0" lang="tr-TR" altLang="tr-TR" sz="4000" b="0" i="0" u="none" strike="noStrike" cap="none" normalizeH="0" baseline="0" dirty="0">
              <a:ln>
                <a:noFill/>
              </a:ln>
              <a:solidFill>
                <a:srgbClr val="FF0000"/>
              </a:solidFill>
              <a:effectLst/>
              <a:latin typeface="Arial" panose="020B0604020202020204" pitchFamily="34" charset="0"/>
            </a:endParaRPr>
          </a:p>
        </p:txBody>
      </p:sp>
      <p:sp>
        <p:nvSpPr>
          <p:cNvPr id="8" name="Dikdörtgen 7">
            <a:extLst>
              <a:ext uri="{FF2B5EF4-FFF2-40B4-BE49-F238E27FC236}">
                <a16:creationId xmlns:a16="http://schemas.microsoft.com/office/drawing/2014/main" id="{85FDEE4E-0039-4012-B722-14CCD6F0914E}"/>
              </a:ext>
            </a:extLst>
          </p:cNvPr>
          <p:cNvSpPr/>
          <p:nvPr/>
        </p:nvSpPr>
        <p:spPr>
          <a:xfrm>
            <a:off x="371060" y="4081854"/>
            <a:ext cx="6096000" cy="2431435"/>
          </a:xfrm>
          <a:prstGeom prst="rect">
            <a:avLst/>
          </a:prstGeom>
        </p:spPr>
        <p:txBody>
          <a:bodyPr>
            <a:spAutoFit/>
          </a:bodyPr>
          <a:lstStyle/>
          <a:p>
            <a:r>
              <a:rPr lang="en-US" sz="1900" dirty="0">
                <a:latin typeface="Bahnschrift Light Condensed" panose="020B0502040204020203" pitchFamily="34" charset="0"/>
              </a:rPr>
              <a:t>Ninety-nine percent of beer cans and 97 percent of soda cans in the United States are made </a:t>
            </a:r>
            <a:r>
              <a:rPr lang="en-US" dirty="0">
                <a:latin typeface="Bahnschrift Light Condensed" panose="020B0502040204020203" pitchFamily="34" charset="0"/>
              </a:rPr>
              <a:t>from</a:t>
            </a:r>
            <a:r>
              <a:rPr lang="en-US" sz="1900" dirty="0">
                <a:latin typeface="Bahnschrift Light Condensed" panose="020B0502040204020203" pitchFamily="34" charset="0"/>
              </a:rPr>
              <a:t> aluminum</a:t>
            </a:r>
            <a:r>
              <a:rPr lang="tr-TR" sz="1900" dirty="0">
                <a:latin typeface="Bahnschrift Light Condensed" panose="020B0502040204020203" pitchFamily="34" charset="0"/>
              </a:rPr>
              <a:t>.</a:t>
            </a:r>
            <a:r>
              <a:rPr lang="en-US" sz="1900" dirty="0">
                <a:latin typeface="Bahnschrift Light Condensed" panose="020B0502040204020203" pitchFamily="34" charset="0"/>
              </a:rPr>
              <a:t>However, more steel - used primarily for food storage containers, construction materials and automobile parts - ends up in the waste stream. Aluminum and steel are both sorted during the recycling process and melted down to produce new items, such as new beverage cans or automobile parts. Recycling metals saves the cost and environmental impact of mining virgin materials.</a:t>
            </a:r>
            <a:endParaRPr lang="tr-TR" sz="1900" dirty="0">
              <a:latin typeface="Bahnschrift Light Condensed" panose="020B0502040204020203" pitchFamily="34" charset="0"/>
            </a:endParaRPr>
          </a:p>
        </p:txBody>
      </p:sp>
      <p:sp>
        <p:nvSpPr>
          <p:cNvPr id="9" name="Rectangle 4">
            <a:extLst>
              <a:ext uri="{FF2B5EF4-FFF2-40B4-BE49-F238E27FC236}">
                <a16:creationId xmlns:a16="http://schemas.microsoft.com/office/drawing/2014/main" id="{72BE190E-C77C-483B-BE97-A504484A5E27}"/>
              </a:ext>
            </a:extLst>
          </p:cNvPr>
          <p:cNvSpPr>
            <a:spLocks noChangeArrowheads="1"/>
          </p:cNvSpPr>
          <p:nvPr/>
        </p:nvSpPr>
        <p:spPr bwMode="auto">
          <a:xfrm>
            <a:off x="466725" y="3732509"/>
            <a:ext cx="839974" cy="457188"/>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3200" b="0" i="0" u="none" strike="noStrike" cap="none" normalizeH="0" baseline="0" dirty="0">
                <a:ln>
                  <a:noFill/>
                </a:ln>
                <a:solidFill>
                  <a:srgbClr val="FF0000"/>
                </a:solidFill>
                <a:effectLst/>
                <a:latin typeface="Bahnschrift Light Condensed" panose="020B0502040204020203" pitchFamily="34" charset="0"/>
              </a:rPr>
              <a:t>Metal </a:t>
            </a:r>
          </a:p>
        </p:txBody>
      </p:sp>
      <p:pic>
        <p:nvPicPr>
          <p:cNvPr id="5128" name="Picture 8" descr="paper recycling ile ilgili görsel sonucu&quot;">
            <a:extLst>
              <a:ext uri="{FF2B5EF4-FFF2-40B4-BE49-F238E27FC236}">
                <a16:creationId xmlns:a16="http://schemas.microsoft.com/office/drawing/2014/main" id="{91A11779-A08E-41C1-BFFF-C87EB77152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3500" y="359973"/>
            <a:ext cx="3165230" cy="3165230"/>
          </a:xfrm>
          <a:prstGeom prst="rect">
            <a:avLst/>
          </a:prstGeom>
          <a:noFill/>
          <a:extLst>
            <a:ext uri="{909E8E84-426E-40DD-AFC4-6F175D3DCCD1}">
              <a14:hiddenFill xmlns:a14="http://schemas.microsoft.com/office/drawing/2010/main">
                <a:solidFill>
                  <a:srgbClr val="FFFFFF"/>
                </a:solidFill>
              </a14:hiddenFill>
            </a:ext>
          </a:extLst>
        </p:spPr>
      </p:pic>
      <p:pic>
        <p:nvPicPr>
          <p:cNvPr id="5130" name="Picture 10" descr="metal recycling ile ilgili görsel sonucu&quot;">
            <a:extLst>
              <a:ext uri="{FF2B5EF4-FFF2-40B4-BE49-F238E27FC236}">
                <a16:creationId xmlns:a16="http://schemas.microsoft.com/office/drawing/2014/main" id="{E40A228C-3654-48DB-B02F-6FE43F239A6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7658" y="3316869"/>
            <a:ext cx="3456913" cy="33086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1903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1212BA59-7ACC-4320-8216-66B28AABA265}"/>
              </a:ext>
            </a:extLst>
          </p:cNvPr>
          <p:cNvSpPr/>
          <p:nvPr/>
        </p:nvSpPr>
        <p:spPr>
          <a:xfrm>
            <a:off x="384314" y="384314"/>
            <a:ext cx="6334538" cy="6047809"/>
          </a:xfrm>
          <a:prstGeom prst="rect">
            <a:avLst/>
          </a:prstGeom>
        </p:spPr>
        <p:txBody>
          <a:bodyPr wrap="square">
            <a:spAutoFit/>
          </a:bodyPr>
          <a:lstStyle/>
          <a:p>
            <a:pPr fontAlgn="base"/>
            <a:r>
              <a:rPr lang="tr-TR" sz="3200" dirty="0" err="1">
                <a:solidFill>
                  <a:srgbClr val="FF0000"/>
                </a:solidFill>
                <a:latin typeface="Bahnschrift Light Condensed" panose="020B0502040204020203" pitchFamily="34" charset="0"/>
              </a:rPr>
              <a:t>Glass</a:t>
            </a:r>
            <a:endParaRPr lang="tr-TR" sz="3200" dirty="0">
              <a:solidFill>
                <a:srgbClr val="FF0000"/>
              </a:solidFill>
              <a:latin typeface="Bahnschrift Light Condensed" panose="020B0502040204020203" pitchFamily="34" charset="0"/>
            </a:endParaRPr>
          </a:p>
          <a:p>
            <a:pPr fontAlgn="base"/>
            <a:r>
              <a:rPr lang="en-US" sz="1900" dirty="0">
                <a:solidFill>
                  <a:srgbClr val="333333"/>
                </a:solidFill>
                <a:latin typeface="Bahnschrift Light Condensed" panose="020B0502040204020203" pitchFamily="34" charset="0"/>
              </a:rPr>
              <a:t>Recycling facilities crush glass and melt it down for use in new glass products. Since recycled glass melts at lower temperatures than new glass, it takes less energy and creates less pollution to make a product out of recycled glass. Most glass goes toward making beverage containers, but recycled glass has other applications, such as safety reflectors for roads</a:t>
            </a:r>
            <a:r>
              <a:rPr lang="tr-TR" sz="1900" dirty="0">
                <a:solidFill>
                  <a:srgbClr val="333333"/>
                </a:solidFill>
                <a:latin typeface="Bahnschrift Light Condensed" panose="020B0502040204020203" pitchFamily="34" charset="0"/>
              </a:rPr>
              <a:t>.</a:t>
            </a:r>
            <a:r>
              <a:rPr lang="en-US" sz="1900" dirty="0">
                <a:solidFill>
                  <a:srgbClr val="333333"/>
                </a:solidFill>
                <a:latin typeface="Bahnschrift Light Condensed" panose="020B0502040204020203" pitchFamily="34" charset="0"/>
              </a:rPr>
              <a:t>Although many curbside programs accept glass, in 2009 Americans only recycled about 31 percent of glass containers </a:t>
            </a:r>
            <a:r>
              <a:rPr lang="tr-TR" sz="1900" dirty="0">
                <a:solidFill>
                  <a:srgbClr val="333333"/>
                </a:solidFill>
                <a:latin typeface="Bahnschrift Light Condensed" panose="020B0502040204020203" pitchFamily="34" charset="0"/>
              </a:rPr>
              <a:t>.</a:t>
            </a:r>
          </a:p>
          <a:p>
            <a:pPr fontAlgn="base"/>
            <a:endParaRPr lang="tr-TR" sz="1900" dirty="0">
              <a:solidFill>
                <a:srgbClr val="333333"/>
              </a:solidFill>
              <a:latin typeface="Bahnschrift Light Condensed" panose="020B0502040204020203" pitchFamily="34" charset="0"/>
            </a:endParaRPr>
          </a:p>
          <a:p>
            <a:pPr fontAlgn="base"/>
            <a:r>
              <a:rPr lang="tr-TR" sz="3200" dirty="0" err="1">
                <a:solidFill>
                  <a:srgbClr val="FF0000"/>
                </a:solidFill>
                <a:latin typeface="Bahnschrift Light Condensed" panose="020B0502040204020203" pitchFamily="34" charset="0"/>
              </a:rPr>
              <a:t>Plastics</a:t>
            </a:r>
            <a:endParaRPr lang="tr-TR" sz="3200" dirty="0">
              <a:solidFill>
                <a:srgbClr val="FF0000"/>
              </a:solidFill>
              <a:latin typeface="Bahnschrift Light Condensed" panose="020B0502040204020203" pitchFamily="34" charset="0"/>
            </a:endParaRPr>
          </a:p>
          <a:p>
            <a:pPr fontAlgn="base"/>
            <a:r>
              <a:rPr lang="en-US" sz="1900" dirty="0">
                <a:solidFill>
                  <a:srgbClr val="333333"/>
                </a:solidFill>
                <a:latin typeface="Bahnschrift Light Condensed" panose="020B0502040204020203" pitchFamily="34" charset="0"/>
              </a:rPr>
              <a:t>Plastics make up more than just water bottles; they also form durable goods like appliances and medical devices, and nondurable goods like bags and diapers. U.S. use of plastics has risen in recent decades, and recycling plastics helps offsets the negative impacts of high use. Recycled plastics are ground into flakes that go into making new plastic products. You can identify the type of plastic and its recyclability by checking the numeric code that appears within a triangle on the container. Municipalities don't always recycle all types of plastic, so check with your local sanitation department before tossing all plastics into the recycling bin.</a:t>
            </a:r>
            <a:endParaRPr lang="en-US" sz="1900" b="0" i="0" dirty="0">
              <a:solidFill>
                <a:srgbClr val="333333"/>
              </a:solidFill>
              <a:effectLst/>
              <a:latin typeface="Bahnschrift Light Condensed" panose="020B0502040204020203" pitchFamily="34" charset="0"/>
            </a:endParaRPr>
          </a:p>
        </p:txBody>
      </p:sp>
      <p:pic>
        <p:nvPicPr>
          <p:cNvPr id="6146" name="Picture 2" descr="glass recycling ile ilgili görsel sonucu&quot;">
            <a:extLst>
              <a:ext uri="{FF2B5EF4-FFF2-40B4-BE49-F238E27FC236}">
                <a16:creationId xmlns:a16="http://schemas.microsoft.com/office/drawing/2014/main" id="{BBC46261-1331-4839-BB08-F6C9A44BE5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69099" y="265048"/>
            <a:ext cx="3279632" cy="3279632"/>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plastic recycling ile ilgili görsel sonucu&quot;">
            <a:extLst>
              <a:ext uri="{FF2B5EF4-FFF2-40B4-BE49-F238E27FC236}">
                <a16:creationId xmlns:a16="http://schemas.microsoft.com/office/drawing/2014/main" id="{5014505D-8A68-4A54-9B72-CACC357B53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09800" y="3429000"/>
            <a:ext cx="2798229" cy="31422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8699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C13F4BD6-2CC4-4D4D-856C-F30CE9313126}"/>
              </a:ext>
            </a:extLst>
          </p:cNvPr>
          <p:cNvSpPr/>
          <p:nvPr/>
        </p:nvSpPr>
        <p:spPr>
          <a:xfrm>
            <a:off x="583095" y="548213"/>
            <a:ext cx="6096000" cy="2431435"/>
          </a:xfrm>
          <a:prstGeom prst="rect">
            <a:avLst/>
          </a:prstGeom>
        </p:spPr>
        <p:txBody>
          <a:bodyPr>
            <a:spAutoFit/>
          </a:bodyPr>
          <a:lstStyle/>
          <a:p>
            <a:r>
              <a:rPr lang="en-US" sz="3200" dirty="0">
                <a:solidFill>
                  <a:srgbClr val="FF0000"/>
                </a:solidFill>
                <a:latin typeface="Bahnschrift Light Condensed" panose="020B0502040204020203" pitchFamily="34" charset="0"/>
              </a:rPr>
              <a:t>Hazardous wastes</a:t>
            </a:r>
          </a:p>
          <a:p>
            <a:r>
              <a:rPr lang="en-US" sz="2400" dirty="0">
                <a:latin typeface="Bahnschrift Light Condensed" panose="020B0502040204020203" pitchFamily="34" charset="0"/>
              </a:rPr>
              <a:t>Hazardous wastes contain corrosive, toxic, ignitable or reactive ingredients and can threaten the safety of people and the environment if improperly handled. Common household hazardous wastes include motor oil, pesticides, batteries and paints. </a:t>
            </a:r>
          </a:p>
        </p:txBody>
      </p:sp>
      <p:sp>
        <p:nvSpPr>
          <p:cNvPr id="3" name="Dikdörtgen 2">
            <a:extLst>
              <a:ext uri="{FF2B5EF4-FFF2-40B4-BE49-F238E27FC236}">
                <a16:creationId xmlns:a16="http://schemas.microsoft.com/office/drawing/2014/main" id="{D5F7A929-4555-4297-9A58-F755662FA77B}"/>
              </a:ext>
            </a:extLst>
          </p:cNvPr>
          <p:cNvSpPr/>
          <p:nvPr/>
        </p:nvSpPr>
        <p:spPr>
          <a:xfrm>
            <a:off x="583095" y="2650654"/>
            <a:ext cx="6096000" cy="3447098"/>
          </a:xfrm>
          <a:prstGeom prst="rect">
            <a:avLst/>
          </a:prstGeom>
        </p:spPr>
        <p:txBody>
          <a:bodyPr>
            <a:spAutoFit/>
          </a:bodyPr>
          <a:lstStyle/>
          <a:p>
            <a:pPr fontAlgn="base"/>
            <a:endParaRPr lang="en-US" dirty="0">
              <a:solidFill>
                <a:srgbClr val="333333"/>
              </a:solidFill>
              <a:latin typeface="inherit"/>
            </a:endParaRPr>
          </a:p>
          <a:p>
            <a:pPr fontAlgn="base"/>
            <a:r>
              <a:rPr lang="tr-TR" sz="3200" dirty="0" err="1">
                <a:solidFill>
                  <a:srgbClr val="FF0000"/>
                </a:solidFill>
                <a:latin typeface="Bahnschrift Light Condensed" panose="020B0502040204020203" pitchFamily="34" charset="0"/>
              </a:rPr>
              <a:t>Organic</a:t>
            </a:r>
            <a:r>
              <a:rPr lang="tr-TR" sz="3200" dirty="0">
                <a:solidFill>
                  <a:srgbClr val="FF0000"/>
                </a:solidFill>
                <a:latin typeface="Bahnschrift Light Condensed" panose="020B0502040204020203" pitchFamily="34" charset="0"/>
              </a:rPr>
              <a:t> </a:t>
            </a:r>
            <a:r>
              <a:rPr lang="tr-TR" sz="3200" dirty="0" err="1">
                <a:solidFill>
                  <a:srgbClr val="FF0000"/>
                </a:solidFill>
                <a:latin typeface="Bahnschrift Light Condensed" panose="020B0502040204020203" pitchFamily="34" charset="0"/>
              </a:rPr>
              <a:t>Wastes</a:t>
            </a:r>
            <a:endParaRPr lang="tr-TR" sz="3200" dirty="0">
              <a:solidFill>
                <a:srgbClr val="FF0000"/>
              </a:solidFill>
              <a:latin typeface="Bahnschrift Light Condensed" panose="020B0502040204020203" pitchFamily="34" charset="0"/>
            </a:endParaRPr>
          </a:p>
          <a:p>
            <a:pPr fontAlgn="base"/>
            <a:r>
              <a:rPr lang="en-US" sz="2400" dirty="0">
                <a:solidFill>
                  <a:srgbClr val="333333"/>
                </a:solidFill>
                <a:latin typeface="Bahnschrift Light Condensed" panose="020B0502040204020203" pitchFamily="34" charset="0"/>
              </a:rPr>
              <a:t>Organic wastes -- including yard trimmings, paper and food scraps -- made up over half of the solid waste stream in 2009</a:t>
            </a:r>
            <a:r>
              <a:rPr lang="tr-TR" sz="2400" dirty="0">
                <a:solidFill>
                  <a:srgbClr val="333333"/>
                </a:solidFill>
                <a:latin typeface="Bahnschrift Light Condensed" panose="020B0502040204020203" pitchFamily="34" charset="0"/>
              </a:rPr>
              <a:t>.</a:t>
            </a:r>
            <a:r>
              <a:rPr lang="en-US" sz="2400" dirty="0">
                <a:solidFill>
                  <a:srgbClr val="333333"/>
                </a:solidFill>
                <a:latin typeface="Bahnschrift Light Condensed" panose="020B0502040204020203" pitchFamily="34" charset="0"/>
              </a:rPr>
              <a:t>Depending on its original form, organic waste can be recycled into mulches and composts for gardening uses, or even be reborn as biodegradable products, paperboard, wood packaging, fiberboard and particle board.</a:t>
            </a:r>
            <a:endParaRPr lang="en-US" sz="2400" b="0" i="0" dirty="0">
              <a:solidFill>
                <a:srgbClr val="333333"/>
              </a:solidFill>
              <a:effectLst/>
              <a:latin typeface="Bahnschrift Light Condensed" panose="020B0502040204020203" pitchFamily="34" charset="0"/>
            </a:endParaRPr>
          </a:p>
        </p:txBody>
      </p:sp>
      <p:pic>
        <p:nvPicPr>
          <p:cNvPr id="7170" name="Picture 2" descr="hazardous waste ile ilgili görsel sonucu&quot;">
            <a:extLst>
              <a:ext uri="{FF2B5EF4-FFF2-40B4-BE49-F238E27FC236}">
                <a16:creationId xmlns:a16="http://schemas.microsoft.com/office/drawing/2014/main" id="{20C930B1-381B-4AFD-9A9D-BF3B5A8C47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3517" y="672345"/>
            <a:ext cx="4439613" cy="2760200"/>
          </a:xfrm>
          <a:prstGeom prst="rect">
            <a:avLst/>
          </a:prstGeom>
          <a:noFill/>
          <a:extLst>
            <a:ext uri="{909E8E84-426E-40DD-AFC4-6F175D3DCCD1}">
              <a14:hiddenFill xmlns:a14="http://schemas.microsoft.com/office/drawing/2010/main">
                <a:solidFill>
                  <a:srgbClr val="FFFFFF"/>
                </a:solidFill>
              </a14:hiddenFill>
            </a:ext>
          </a:extLst>
        </p:spPr>
      </p:pic>
      <p:pic>
        <p:nvPicPr>
          <p:cNvPr id="7172" name="Picture 4" descr="organic wastes ile ilgili görsel sonucu&quot;">
            <a:extLst>
              <a:ext uri="{FF2B5EF4-FFF2-40B4-BE49-F238E27FC236}">
                <a16:creationId xmlns:a16="http://schemas.microsoft.com/office/drawing/2014/main" id="{66D11B45-0C5F-43B8-8AAB-1F630ECAF57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23517" y="3512429"/>
            <a:ext cx="4439613" cy="28826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64609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53E762C-E3BC-42D7-A2DD-5FCF38532A52}"/>
              </a:ext>
            </a:extLst>
          </p:cNvPr>
          <p:cNvSpPr>
            <a:spLocks noChangeArrowheads="1"/>
          </p:cNvSpPr>
          <p:nvPr/>
        </p:nvSpPr>
        <p:spPr bwMode="auto">
          <a:xfrm>
            <a:off x="589821" y="624078"/>
            <a:ext cx="5824232" cy="3519564"/>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The</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huge</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amount</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of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waste</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produced</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by</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the</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linear</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model is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globally</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over</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11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billion</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tons</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annually</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Only</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25% of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this</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waste</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is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recycled</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and</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returned</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to</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the</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reproduction</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system</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If</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we</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do not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make</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any</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significant</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changes</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in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the</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current</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growth</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model, it is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expected</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that</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an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increase</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of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more</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than</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75% of urban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waste</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and</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35% of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industrial</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waste</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between</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2013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and</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2025.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While</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the</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Economic</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Cooperation</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and</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Development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Organization</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(OECD)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countries</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produce</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4.6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billion</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tons</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of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waste</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each</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year</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this</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figure</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is 2.2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billion</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in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Asia</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Pacific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countries</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700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million</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industrial</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waste</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300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million</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urban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waste</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of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the</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annual</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loss</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of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waste</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reaching</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 a total of 1 </a:t>
            </a:r>
            <a:r>
              <a:rPr kumimoji="0" lang="tr-TR" altLang="tr-TR" sz="2100" b="0" i="0" u="none" strike="noStrike" cap="none" normalizeH="0" baseline="0" dirty="0" err="1">
                <a:ln>
                  <a:noFill/>
                </a:ln>
                <a:solidFill>
                  <a:srgbClr val="222222"/>
                </a:solidFill>
                <a:effectLst/>
                <a:latin typeface="Bahnschrift Light Condensed" panose="020B0502040204020203" pitchFamily="34" charset="0"/>
              </a:rPr>
              <a:t>trillion</a:t>
            </a:r>
            <a:r>
              <a:rPr kumimoji="0" lang="tr-TR" altLang="tr-TR" sz="2100" b="0" i="0" u="none" strike="noStrike" cap="none" normalizeH="0" baseline="0" dirty="0">
                <a:ln>
                  <a:noFill/>
                </a:ln>
                <a:solidFill>
                  <a:srgbClr val="222222"/>
                </a:solidFill>
                <a:effectLst/>
                <a:latin typeface="Bahnschrift Light Condensed" panose="020B0502040204020203" pitchFamily="34" charset="0"/>
              </a:rPr>
              <a:t>.</a:t>
            </a:r>
            <a:r>
              <a:rPr kumimoji="0" lang="tr-TR" altLang="tr-TR" sz="2100" b="0" i="0" u="none" strike="noStrike" cap="none" normalizeH="0" baseline="0" dirty="0">
                <a:ln>
                  <a:noFill/>
                </a:ln>
                <a:solidFill>
                  <a:schemeClr val="tx1"/>
                </a:solidFill>
                <a:effectLst/>
                <a:latin typeface="Bahnschrift Light Condensed" panose="020B0502040204020203" pitchFamily="34" charset="0"/>
              </a:rPr>
              <a:t> </a:t>
            </a:r>
          </a:p>
        </p:txBody>
      </p:sp>
      <p:sp>
        <p:nvSpPr>
          <p:cNvPr id="4" name="Rectangle 2">
            <a:extLst>
              <a:ext uri="{FF2B5EF4-FFF2-40B4-BE49-F238E27FC236}">
                <a16:creationId xmlns:a16="http://schemas.microsoft.com/office/drawing/2014/main" id="{DE478E67-CA56-470F-AF97-0917809C5419}"/>
              </a:ext>
            </a:extLst>
          </p:cNvPr>
          <p:cNvSpPr>
            <a:spLocks noChangeArrowheads="1"/>
          </p:cNvSpPr>
          <p:nvPr/>
        </p:nvSpPr>
        <p:spPr bwMode="auto">
          <a:xfrm>
            <a:off x="589821" y="4474140"/>
            <a:ext cx="4494663" cy="1580572"/>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100" b="0" i="0" u="none" strike="noStrike" cap="none" normalizeH="0" baseline="0" dirty="0">
                <a:ln>
                  <a:noFill/>
                </a:ln>
                <a:solidFill>
                  <a:srgbClr val="FF0000"/>
                </a:solidFill>
                <a:effectLst/>
                <a:latin typeface="Bahnschrift Light Condensed" panose="020B0502040204020203" pitchFamily="34" charset="0"/>
              </a:rPr>
              <a:t>Is </a:t>
            </a:r>
            <a:r>
              <a:rPr kumimoji="0" lang="tr-TR" altLang="tr-TR" sz="2100" b="0" i="0" u="none" strike="noStrike" cap="none" normalizeH="0" baseline="0" dirty="0" err="1">
                <a:ln>
                  <a:noFill/>
                </a:ln>
                <a:solidFill>
                  <a:srgbClr val="FF0000"/>
                </a:solidFill>
                <a:effectLst/>
                <a:latin typeface="Bahnschrift Light Condensed" panose="020B0502040204020203" pitchFamily="34" charset="0"/>
              </a:rPr>
              <a:t>Recycling</a:t>
            </a:r>
            <a:r>
              <a:rPr kumimoji="0" lang="tr-TR" altLang="tr-TR" sz="2100" b="0" i="0" u="none" strike="noStrike" cap="none" normalizeH="0" baseline="0" dirty="0">
                <a:ln>
                  <a:noFill/>
                </a:ln>
                <a:solidFill>
                  <a:srgbClr val="FF0000"/>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FF0000"/>
                </a:solidFill>
                <a:effectLst/>
                <a:latin typeface="Bahnschrift Light Condensed" panose="020B0502040204020203" pitchFamily="34" charset="0"/>
              </a:rPr>
              <a:t>Enough</a:t>
            </a:r>
            <a:r>
              <a:rPr kumimoji="0" lang="tr-TR" altLang="tr-TR" sz="2100" b="0" i="0" u="none" strike="noStrike" cap="none" normalizeH="0" baseline="0" dirty="0">
                <a:ln>
                  <a:noFill/>
                </a:ln>
                <a:solidFill>
                  <a:srgbClr val="FF0000"/>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FF0000"/>
                </a:solidFill>
                <a:effectLst/>
                <a:latin typeface="Bahnschrift Light Condensed" panose="020B0502040204020203" pitchFamily="34" charset="0"/>
              </a:rPr>
              <a:t>to</a:t>
            </a:r>
            <a:r>
              <a:rPr kumimoji="0" lang="tr-TR" altLang="tr-TR" sz="2100" b="0" i="0" u="none" strike="noStrike" cap="none" normalizeH="0" baseline="0" dirty="0">
                <a:ln>
                  <a:noFill/>
                </a:ln>
                <a:solidFill>
                  <a:srgbClr val="FF0000"/>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FF0000"/>
                </a:solidFill>
                <a:effectLst/>
                <a:latin typeface="Bahnschrift Light Condensed" panose="020B0502040204020203" pitchFamily="34" charset="0"/>
              </a:rPr>
              <a:t>Solve</a:t>
            </a:r>
            <a:r>
              <a:rPr kumimoji="0" lang="tr-TR" altLang="tr-TR" sz="2100" b="0" i="0" u="none" strike="noStrike" cap="none" normalizeH="0" baseline="0" dirty="0">
                <a:ln>
                  <a:noFill/>
                </a:ln>
                <a:solidFill>
                  <a:srgbClr val="FF0000"/>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FF0000"/>
                </a:solidFill>
                <a:effectLst/>
                <a:latin typeface="Bahnschrift Light Condensed" panose="020B0502040204020203" pitchFamily="34" charset="0"/>
              </a:rPr>
              <a:t>This</a:t>
            </a:r>
            <a:r>
              <a:rPr kumimoji="0" lang="tr-TR" altLang="tr-TR" sz="2100" b="0" i="0" u="none" strike="noStrike" cap="none" normalizeH="0" baseline="0" dirty="0">
                <a:ln>
                  <a:noFill/>
                </a:ln>
                <a:solidFill>
                  <a:srgbClr val="FF0000"/>
                </a:solidFill>
                <a:effectLst/>
                <a:latin typeface="Bahnschrift Light Condensed" panose="020B0502040204020203" pitchFamily="34" charset="0"/>
              </a:rPr>
              <a:t> Problem? No. </a:t>
            </a:r>
            <a:r>
              <a:rPr kumimoji="0" lang="tr-TR" altLang="tr-TR" sz="2100" b="0" i="0" u="none" strike="noStrike" cap="none" normalizeH="0" baseline="0" dirty="0" err="1">
                <a:ln>
                  <a:noFill/>
                </a:ln>
                <a:solidFill>
                  <a:srgbClr val="FF0000"/>
                </a:solidFill>
                <a:effectLst/>
                <a:latin typeface="Bahnschrift Light Condensed" panose="020B0502040204020203" pitchFamily="34" charset="0"/>
              </a:rPr>
              <a:t>It</a:t>
            </a:r>
            <a:r>
              <a:rPr kumimoji="0" lang="tr-TR" altLang="tr-TR" sz="2100" b="0" i="0" u="none" strike="noStrike" cap="none" normalizeH="0" baseline="0" dirty="0">
                <a:ln>
                  <a:noFill/>
                </a:ln>
                <a:solidFill>
                  <a:srgbClr val="FF0000"/>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FF0000"/>
                </a:solidFill>
                <a:effectLst/>
                <a:latin typeface="Bahnschrift Light Condensed" panose="020B0502040204020203" pitchFamily="34" charset="0"/>
              </a:rPr>
              <a:t>only</a:t>
            </a:r>
            <a:r>
              <a:rPr kumimoji="0" lang="tr-TR" altLang="tr-TR" sz="2100" b="0" i="0" u="none" strike="noStrike" cap="none" normalizeH="0" baseline="0" dirty="0">
                <a:ln>
                  <a:noFill/>
                </a:ln>
                <a:solidFill>
                  <a:srgbClr val="FF0000"/>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FF0000"/>
                </a:solidFill>
                <a:effectLst/>
                <a:latin typeface="Bahnschrift Light Condensed" panose="020B0502040204020203" pitchFamily="34" charset="0"/>
              </a:rPr>
              <a:t>lightens</a:t>
            </a:r>
            <a:r>
              <a:rPr kumimoji="0" lang="tr-TR" altLang="tr-TR" sz="2100" b="0" i="0" u="none" strike="noStrike" cap="none" normalizeH="0" baseline="0" dirty="0">
                <a:ln>
                  <a:noFill/>
                </a:ln>
                <a:solidFill>
                  <a:srgbClr val="FF0000"/>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FF0000"/>
                </a:solidFill>
                <a:effectLst/>
                <a:latin typeface="Bahnschrift Light Condensed" panose="020B0502040204020203" pitchFamily="34" charset="0"/>
              </a:rPr>
              <a:t>the</a:t>
            </a:r>
            <a:r>
              <a:rPr kumimoji="0" lang="tr-TR" altLang="tr-TR" sz="2100" b="0" i="0" u="none" strike="noStrike" cap="none" normalizeH="0" baseline="0" dirty="0">
                <a:ln>
                  <a:noFill/>
                </a:ln>
                <a:solidFill>
                  <a:srgbClr val="FF0000"/>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FF0000"/>
                </a:solidFill>
                <a:effectLst/>
                <a:latin typeface="Bahnschrift Light Condensed" panose="020B0502040204020203" pitchFamily="34" charset="0"/>
              </a:rPr>
              <a:t>load</a:t>
            </a:r>
            <a:r>
              <a:rPr kumimoji="0" lang="tr-TR" altLang="tr-TR" sz="2100" b="0" i="0" u="none" strike="noStrike" cap="none" normalizeH="0" baseline="0" dirty="0">
                <a:ln>
                  <a:noFill/>
                </a:ln>
                <a:solidFill>
                  <a:srgbClr val="FF0000"/>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FF0000"/>
                </a:solidFill>
                <a:effectLst/>
                <a:latin typeface="Bahnschrift Light Condensed" panose="020B0502040204020203" pitchFamily="34" charset="0"/>
              </a:rPr>
              <a:t>Instead</a:t>
            </a:r>
            <a:r>
              <a:rPr kumimoji="0" lang="tr-TR" altLang="tr-TR" sz="2100" b="0" i="0" u="none" strike="noStrike" cap="none" normalizeH="0" baseline="0" dirty="0">
                <a:ln>
                  <a:noFill/>
                </a:ln>
                <a:solidFill>
                  <a:srgbClr val="FF0000"/>
                </a:solidFill>
                <a:effectLst/>
                <a:latin typeface="Bahnschrift Light Condensed" panose="020B0502040204020203" pitchFamily="34" charset="0"/>
              </a:rPr>
              <a:t> of </a:t>
            </a:r>
            <a:r>
              <a:rPr kumimoji="0" lang="tr-TR" altLang="tr-TR" sz="2100" b="0" i="0" u="none" strike="noStrike" cap="none" normalizeH="0" baseline="0" dirty="0" err="1">
                <a:ln>
                  <a:noFill/>
                </a:ln>
                <a:solidFill>
                  <a:srgbClr val="FF0000"/>
                </a:solidFill>
                <a:effectLst/>
                <a:latin typeface="Bahnschrift Light Condensed" panose="020B0502040204020203" pitchFamily="34" charset="0"/>
              </a:rPr>
              <a:t>recycling</a:t>
            </a:r>
            <a:r>
              <a:rPr kumimoji="0" lang="tr-TR" altLang="tr-TR" sz="2100" b="0" i="0" u="none" strike="noStrike" cap="none" normalizeH="0" baseline="0" dirty="0">
                <a:ln>
                  <a:noFill/>
                </a:ln>
                <a:solidFill>
                  <a:srgbClr val="FF0000"/>
                </a:solidFill>
                <a:effectLst/>
                <a:latin typeface="Bahnschrift Light Condensed" panose="020B0502040204020203" pitchFamily="34" charset="0"/>
              </a:rPr>
              <a:t>, it is </a:t>
            </a:r>
            <a:r>
              <a:rPr kumimoji="0" lang="tr-TR" altLang="tr-TR" sz="2100" b="0" i="0" u="none" strike="noStrike" cap="none" normalizeH="0" baseline="0" dirty="0" err="1">
                <a:ln>
                  <a:noFill/>
                </a:ln>
                <a:solidFill>
                  <a:srgbClr val="FF0000"/>
                </a:solidFill>
                <a:effectLst/>
                <a:latin typeface="Bahnschrift Light Condensed" panose="020B0502040204020203" pitchFamily="34" charset="0"/>
              </a:rPr>
              <a:t>more</a:t>
            </a:r>
            <a:r>
              <a:rPr kumimoji="0" lang="tr-TR" altLang="tr-TR" sz="2100" b="0" i="0" u="none" strike="noStrike" cap="none" normalizeH="0" baseline="0" dirty="0">
                <a:ln>
                  <a:noFill/>
                </a:ln>
                <a:solidFill>
                  <a:srgbClr val="FF0000"/>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FF0000"/>
                </a:solidFill>
                <a:effectLst/>
                <a:latin typeface="Bahnschrift Light Condensed" panose="020B0502040204020203" pitchFamily="34" charset="0"/>
              </a:rPr>
              <a:t>economically</a:t>
            </a:r>
            <a:r>
              <a:rPr kumimoji="0" lang="tr-TR" altLang="tr-TR" sz="2100" b="0" i="0" u="none" strike="noStrike" cap="none" normalizeH="0" baseline="0" dirty="0">
                <a:ln>
                  <a:noFill/>
                </a:ln>
                <a:solidFill>
                  <a:srgbClr val="FF0000"/>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FF0000"/>
                </a:solidFill>
                <a:effectLst/>
                <a:latin typeface="Bahnschrift Light Condensed" panose="020B0502040204020203" pitchFamily="34" charset="0"/>
              </a:rPr>
              <a:t>plausible</a:t>
            </a:r>
            <a:r>
              <a:rPr kumimoji="0" lang="tr-TR" altLang="tr-TR" sz="2100" b="0" i="0" u="none" strike="noStrike" cap="none" normalizeH="0" baseline="0" dirty="0">
                <a:ln>
                  <a:noFill/>
                </a:ln>
                <a:solidFill>
                  <a:srgbClr val="FF0000"/>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FF0000"/>
                </a:solidFill>
                <a:effectLst/>
                <a:latin typeface="Bahnschrift Light Condensed" panose="020B0502040204020203" pitchFamily="34" charset="0"/>
              </a:rPr>
              <a:t>to</a:t>
            </a:r>
            <a:r>
              <a:rPr kumimoji="0" lang="tr-TR" altLang="tr-TR" sz="2100" b="0" i="0" u="none" strike="noStrike" cap="none" normalizeH="0" baseline="0" dirty="0">
                <a:ln>
                  <a:noFill/>
                </a:ln>
                <a:solidFill>
                  <a:srgbClr val="FF0000"/>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FF0000"/>
                </a:solidFill>
                <a:effectLst/>
                <a:latin typeface="Bahnschrift Light Condensed" panose="020B0502040204020203" pitchFamily="34" charset="0"/>
              </a:rPr>
              <a:t>prevent</a:t>
            </a:r>
            <a:r>
              <a:rPr kumimoji="0" lang="tr-TR" altLang="tr-TR" sz="2100" b="0" i="0" u="none" strike="noStrike" cap="none" normalizeH="0" baseline="0" dirty="0">
                <a:ln>
                  <a:noFill/>
                </a:ln>
                <a:solidFill>
                  <a:srgbClr val="FF0000"/>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FF0000"/>
                </a:solidFill>
                <a:effectLst/>
                <a:latin typeface="Bahnschrift Light Condensed" panose="020B0502040204020203" pitchFamily="34" charset="0"/>
              </a:rPr>
              <a:t>waste</a:t>
            </a:r>
            <a:r>
              <a:rPr kumimoji="0" lang="tr-TR" altLang="tr-TR" sz="2100" b="0" i="0" u="none" strike="noStrike" cap="none" normalizeH="0" baseline="0" dirty="0">
                <a:ln>
                  <a:noFill/>
                </a:ln>
                <a:solidFill>
                  <a:srgbClr val="FF0000"/>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FF0000"/>
                </a:solidFill>
                <a:effectLst/>
                <a:latin typeface="Bahnschrift Light Condensed" panose="020B0502040204020203" pitchFamily="34" charset="0"/>
              </a:rPr>
              <a:t>from</a:t>
            </a:r>
            <a:r>
              <a:rPr kumimoji="0" lang="tr-TR" altLang="tr-TR" sz="2100" b="0" i="0" u="none" strike="noStrike" cap="none" normalizeH="0" baseline="0" dirty="0">
                <a:ln>
                  <a:noFill/>
                </a:ln>
                <a:solidFill>
                  <a:srgbClr val="FF0000"/>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FF0000"/>
                </a:solidFill>
                <a:effectLst/>
                <a:latin typeface="Bahnschrift Light Condensed" panose="020B0502040204020203" pitchFamily="34" charset="0"/>
              </a:rPr>
              <a:t>occurring</a:t>
            </a:r>
            <a:r>
              <a:rPr kumimoji="0" lang="tr-TR" altLang="tr-TR" sz="2100" b="0" i="0" u="none" strike="noStrike" cap="none" normalizeH="0" baseline="0" dirty="0">
                <a:ln>
                  <a:noFill/>
                </a:ln>
                <a:solidFill>
                  <a:srgbClr val="FF0000"/>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FF0000"/>
                </a:solidFill>
                <a:effectLst/>
                <a:latin typeface="Bahnschrift Light Condensed" panose="020B0502040204020203" pitchFamily="34" charset="0"/>
              </a:rPr>
              <a:t>primarily</a:t>
            </a:r>
            <a:r>
              <a:rPr kumimoji="0" lang="tr-TR" altLang="tr-TR" sz="2100" b="0" i="0" u="none" strike="noStrike" cap="none" normalizeH="0" baseline="0" dirty="0">
                <a:ln>
                  <a:noFill/>
                </a:ln>
                <a:solidFill>
                  <a:srgbClr val="FF0000"/>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FF0000"/>
                </a:solidFill>
                <a:effectLst/>
                <a:latin typeface="Bahnschrift Light Condensed" panose="020B0502040204020203" pitchFamily="34" charset="0"/>
              </a:rPr>
              <a:t>by</a:t>
            </a:r>
            <a:r>
              <a:rPr kumimoji="0" lang="tr-TR" altLang="tr-TR" sz="2100" b="0" i="0" u="none" strike="noStrike" cap="none" normalizeH="0" baseline="0" dirty="0">
                <a:ln>
                  <a:noFill/>
                </a:ln>
                <a:solidFill>
                  <a:srgbClr val="FF0000"/>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FF0000"/>
                </a:solidFill>
                <a:effectLst/>
                <a:latin typeface="Bahnschrift Light Condensed" panose="020B0502040204020203" pitchFamily="34" charset="0"/>
              </a:rPr>
              <a:t>renewing</a:t>
            </a:r>
            <a:r>
              <a:rPr kumimoji="0" lang="tr-TR" altLang="tr-TR" sz="2100" b="0" i="0" u="none" strike="noStrike" cap="none" normalizeH="0" baseline="0" dirty="0">
                <a:ln>
                  <a:noFill/>
                </a:ln>
                <a:solidFill>
                  <a:srgbClr val="FF0000"/>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FF0000"/>
                </a:solidFill>
                <a:effectLst/>
                <a:latin typeface="Bahnschrift Light Condensed" panose="020B0502040204020203" pitchFamily="34" charset="0"/>
              </a:rPr>
              <a:t>and</a:t>
            </a:r>
            <a:r>
              <a:rPr kumimoji="0" lang="tr-TR" altLang="tr-TR" sz="2100" b="0" i="0" u="none" strike="noStrike" cap="none" normalizeH="0" baseline="0" dirty="0">
                <a:ln>
                  <a:noFill/>
                </a:ln>
                <a:solidFill>
                  <a:srgbClr val="FF0000"/>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FF0000"/>
                </a:solidFill>
                <a:effectLst/>
                <a:latin typeface="Bahnschrift Light Condensed" panose="020B0502040204020203" pitchFamily="34" charset="0"/>
              </a:rPr>
              <a:t>reusing</a:t>
            </a:r>
            <a:r>
              <a:rPr kumimoji="0" lang="tr-TR" altLang="tr-TR" sz="2100" b="0" i="0" u="none" strike="noStrike" cap="none" normalizeH="0" baseline="0" dirty="0">
                <a:ln>
                  <a:noFill/>
                </a:ln>
                <a:solidFill>
                  <a:srgbClr val="FF0000"/>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FF0000"/>
                </a:solidFill>
                <a:effectLst/>
                <a:latin typeface="Bahnschrift Light Condensed" panose="020B0502040204020203" pitchFamily="34" charset="0"/>
              </a:rPr>
              <a:t>products</a:t>
            </a:r>
            <a:r>
              <a:rPr kumimoji="0" lang="tr-TR" altLang="tr-TR" sz="2100" b="0" i="0" u="none" strike="noStrike" cap="none" normalizeH="0" baseline="0" dirty="0">
                <a:ln>
                  <a:noFill/>
                </a:ln>
                <a:solidFill>
                  <a:srgbClr val="FF0000"/>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FF0000"/>
                </a:solidFill>
                <a:effectLst/>
                <a:latin typeface="Bahnschrift Light Condensed" panose="020B0502040204020203" pitchFamily="34" charset="0"/>
              </a:rPr>
              <a:t>and</a:t>
            </a:r>
            <a:r>
              <a:rPr kumimoji="0" lang="tr-TR" altLang="tr-TR" sz="2100" b="0" i="0" u="none" strike="noStrike" cap="none" normalizeH="0" baseline="0" dirty="0">
                <a:ln>
                  <a:noFill/>
                </a:ln>
                <a:solidFill>
                  <a:srgbClr val="FF0000"/>
                </a:solidFill>
                <a:effectLst/>
                <a:latin typeface="Bahnschrift Light Condensed" panose="020B0502040204020203" pitchFamily="34" charset="0"/>
              </a:rPr>
              <a:t> </a:t>
            </a:r>
            <a:r>
              <a:rPr kumimoji="0" lang="tr-TR" altLang="tr-TR" sz="2100" b="0" i="0" u="none" strike="noStrike" cap="none" normalizeH="0" baseline="0" dirty="0" err="1">
                <a:ln>
                  <a:noFill/>
                </a:ln>
                <a:solidFill>
                  <a:srgbClr val="FF0000"/>
                </a:solidFill>
                <a:effectLst/>
                <a:latin typeface="Bahnschrift Light Condensed" panose="020B0502040204020203" pitchFamily="34" charset="0"/>
              </a:rPr>
              <a:t>components</a:t>
            </a:r>
            <a:r>
              <a:rPr kumimoji="0" lang="tr-TR" altLang="tr-TR" sz="2100" b="0" i="0" u="none" strike="noStrike" cap="none" normalizeH="0" baseline="0" dirty="0">
                <a:ln>
                  <a:noFill/>
                </a:ln>
                <a:solidFill>
                  <a:srgbClr val="FF0000"/>
                </a:solidFill>
                <a:effectLst/>
                <a:latin typeface="Bahnschrift Light Condensed" panose="020B0502040204020203" pitchFamily="34" charset="0"/>
              </a:rPr>
              <a:t>. </a:t>
            </a:r>
          </a:p>
        </p:txBody>
      </p:sp>
      <p:sp>
        <p:nvSpPr>
          <p:cNvPr id="5" name="AutoShape 4">
            <a:extLst>
              <a:ext uri="{FF2B5EF4-FFF2-40B4-BE49-F238E27FC236}">
                <a16:creationId xmlns:a16="http://schemas.microsoft.com/office/drawing/2014/main" id="{DC963673-CBFE-40BD-9A55-85C18143FF36}"/>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6" name="AutoShape 6">
            <a:extLst>
              <a:ext uri="{FF2B5EF4-FFF2-40B4-BE49-F238E27FC236}">
                <a16:creationId xmlns:a16="http://schemas.microsoft.com/office/drawing/2014/main" id="{F4FC9962-DD0B-4361-9866-48E6B3EF378E}"/>
              </a:ext>
            </a:extLst>
          </p:cNvPr>
          <p:cNvSpPr>
            <a:spLocks noChangeAspect="1" noChangeArrowheads="1"/>
          </p:cNvSpPr>
          <p:nvPr/>
        </p:nvSpPr>
        <p:spPr bwMode="auto">
          <a:xfrm>
            <a:off x="6268278" y="3526506"/>
            <a:ext cx="2716695" cy="271669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7" name="AutoShape 8">
            <a:extLst>
              <a:ext uri="{FF2B5EF4-FFF2-40B4-BE49-F238E27FC236}">
                <a16:creationId xmlns:a16="http://schemas.microsoft.com/office/drawing/2014/main" id="{87F19D31-21F2-4679-A7DC-D51CB2AE3C7B}"/>
              </a:ext>
            </a:extLst>
          </p:cNvPr>
          <p:cNvSpPr>
            <a:spLocks noChangeAspect="1" noChangeArrowheads="1"/>
          </p:cNvSpPr>
          <p:nvPr/>
        </p:nvSpPr>
        <p:spPr bwMode="auto">
          <a:xfrm>
            <a:off x="6248400" y="35814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pic>
        <p:nvPicPr>
          <p:cNvPr id="8202" name="Picture 10" descr="circular economy diagram ile ilgili görsel sonucu&quot;">
            <a:extLst>
              <a:ext uri="{FF2B5EF4-FFF2-40B4-BE49-F238E27FC236}">
                <a16:creationId xmlns:a16="http://schemas.microsoft.com/office/drawing/2014/main" id="{F864E73B-1874-4EA1-AB16-C47232B0A2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58159" y="1078702"/>
            <a:ext cx="5539310" cy="47005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952070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223</TotalTime>
  <Words>1154</Words>
  <Application>Microsoft Office PowerPoint</Application>
  <PresentationFormat>Geniş ekran</PresentationFormat>
  <Paragraphs>38</Paragraphs>
  <Slides>11</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11</vt:i4>
      </vt:variant>
    </vt:vector>
  </HeadingPairs>
  <TitlesOfParts>
    <vt:vector size="18" baseType="lpstr">
      <vt:lpstr>Arial</vt:lpstr>
      <vt:lpstr>Bahnschrift Condensed</vt:lpstr>
      <vt:lpstr>Bahnschrift Light Condensed</vt:lpstr>
      <vt:lpstr>Calibri</vt:lpstr>
      <vt:lpstr>Calibri Light</vt:lpstr>
      <vt:lpstr>inherit</vt:lpstr>
      <vt:lpstr>Office Teması</vt:lpstr>
      <vt:lpstr>CIRCULAR ECONOMY</vt:lpstr>
      <vt:lpstr>What is circular economy?</vt:lpstr>
      <vt:lpstr>  Why is circular economy important?</vt:lpstr>
      <vt:lpstr>How do we apply circular economy?</vt:lpstr>
      <vt:lpstr>Circular economy business models:</vt:lpstr>
      <vt:lpstr>Waste and recyling:</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CIRCULAR ECONOMY</dc:title>
  <dc:creator>HP</dc:creator>
  <cp:lastModifiedBy>HP</cp:lastModifiedBy>
  <cp:revision>21</cp:revision>
  <dcterms:created xsi:type="dcterms:W3CDTF">2020-01-30T22:01:39Z</dcterms:created>
  <dcterms:modified xsi:type="dcterms:W3CDTF">2020-02-02T20:41:41Z</dcterms:modified>
</cp:coreProperties>
</file>